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notesMasterIdLst>
    <p:notesMasterId r:id="rId65"/>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310" r:id="rId14"/>
    <p:sldId id="268" r:id="rId15"/>
    <p:sldId id="311" r:id="rId16"/>
    <p:sldId id="269" r:id="rId17"/>
    <p:sldId id="270" r:id="rId18"/>
    <p:sldId id="271" r:id="rId19"/>
    <p:sldId id="272" r:id="rId20"/>
    <p:sldId id="273" r:id="rId21"/>
    <p:sldId id="274" r:id="rId22"/>
    <p:sldId id="275" r:id="rId23"/>
    <p:sldId id="276" r:id="rId24"/>
    <p:sldId id="312" r:id="rId25"/>
    <p:sldId id="277" r:id="rId26"/>
    <p:sldId id="280" r:id="rId27"/>
    <p:sldId id="278" r:id="rId28"/>
    <p:sldId id="279" r:id="rId29"/>
    <p:sldId id="316" r:id="rId30"/>
    <p:sldId id="284" r:id="rId31"/>
    <p:sldId id="281" r:id="rId32"/>
    <p:sldId id="283" r:id="rId33"/>
    <p:sldId id="282" r:id="rId34"/>
    <p:sldId id="292" r:id="rId35"/>
    <p:sldId id="285" r:id="rId36"/>
    <p:sldId id="286" r:id="rId37"/>
    <p:sldId id="287" r:id="rId38"/>
    <p:sldId id="288" r:id="rId39"/>
    <p:sldId id="317" r:id="rId40"/>
    <p:sldId id="289" r:id="rId41"/>
    <p:sldId id="296" r:id="rId42"/>
    <p:sldId id="291" r:id="rId43"/>
    <p:sldId id="295" r:id="rId44"/>
    <p:sldId id="290" r:id="rId45"/>
    <p:sldId id="293" r:id="rId46"/>
    <p:sldId id="294" r:id="rId47"/>
    <p:sldId id="297" r:id="rId48"/>
    <p:sldId id="304" r:id="rId49"/>
    <p:sldId id="298" r:id="rId50"/>
    <p:sldId id="299" r:id="rId51"/>
    <p:sldId id="318" r:id="rId52"/>
    <p:sldId id="300" r:id="rId53"/>
    <p:sldId id="301" r:id="rId54"/>
    <p:sldId id="303" r:id="rId55"/>
    <p:sldId id="302" r:id="rId56"/>
    <p:sldId id="305" r:id="rId57"/>
    <p:sldId id="306" r:id="rId58"/>
    <p:sldId id="307" r:id="rId59"/>
    <p:sldId id="308" r:id="rId60"/>
    <p:sldId id="309" r:id="rId61"/>
    <p:sldId id="313" r:id="rId62"/>
    <p:sldId id="314" r:id="rId63"/>
    <p:sldId id="31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54" d="100"/>
          <a:sy n="54"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0B922-6AD0-45E9-A20A-3B2DEB841C47}" type="datetimeFigureOut">
              <a:rPr lang="en-US" smtClean="0"/>
              <a:t>9/12/2015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49557-DFDC-42FE-8195-70E051AD0441}" type="slidenum">
              <a:rPr lang="en-US" smtClean="0"/>
              <a:t>‹#›</a:t>
            </a:fld>
            <a:endParaRPr lang="en-US"/>
          </a:p>
        </p:txBody>
      </p:sp>
    </p:spTree>
    <p:extLst>
      <p:ext uri="{BB962C8B-B14F-4D97-AF65-F5344CB8AC3E}">
        <p14:creationId xmlns:p14="http://schemas.microsoft.com/office/powerpoint/2010/main" val="165006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Irritant gases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chlorine, ammonia, phosgene, phosphine </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a:t>
            </a:fld>
            <a:endParaRPr lang="en-US"/>
          </a:p>
        </p:txBody>
      </p:sp>
    </p:spTree>
    <p:extLst>
      <p:ext uri="{BB962C8B-B14F-4D97-AF65-F5344CB8AC3E}">
        <p14:creationId xmlns:p14="http://schemas.microsoft.com/office/powerpoint/2010/main" val="5581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a:t>
            </a:r>
            <a:r>
              <a:rPr lang="en-US" baseline="0" dirty="0" smtClean="0"/>
              <a:t> water soluble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15</a:t>
            </a:fld>
            <a:endParaRPr lang="en-US"/>
          </a:p>
        </p:txBody>
      </p:sp>
    </p:spTree>
    <p:extLst>
      <p:ext uri="{BB962C8B-B14F-4D97-AF65-F5344CB8AC3E}">
        <p14:creationId xmlns:p14="http://schemas.microsoft.com/office/powerpoint/2010/main" val="167306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 is the priority</a:t>
            </a:r>
            <a:r>
              <a:rPr lang="en-US" baseline="0" dirty="0" smtClean="0"/>
              <a:t> in irritant gas exposures</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16</a:t>
            </a:fld>
            <a:endParaRPr lang="en-US"/>
          </a:p>
        </p:txBody>
      </p:sp>
    </p:spTree>
    <p:extLst>
      <p:ext uri="{BB962C8B-B14F-4D97-AF65-F5344CB8AC3E}">
        <p14:creationId xmlns:p14="http://schemas.microsoft.com/office/powerpoint/2010/main" val="419377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Decon</a:t>
            </a:r>
            <a:r>
              <a:rPr lang="en-US" dirty="0" smtClean="0"/>
              <a:t> eyes if symptomatic</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17</a:t>
            </a:fld>
            <a:endParaRPr lang="en-US"/>
          </a:p>
        </p:txBody>
      </p:sp>
    </p:spTree>
    <p:extLst>
      <p:ext uri="{BB962C8B-B14F-4D97-AF65-F5344CB8AC3E}">
        <p14:creationId xmlns:p14="http://schemas.microsoft.com/office/powerpoint/2010/main" val="276571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Eye </a:t>
            </a:r>
            <a:r>
              <a:rPr lang="en-US" dirty="0" err="1" smtClean="0"/>
              <a:t>decon</a:t>
            </a:r>
            <a:r>
              <a:rPr lang="en-US" dirty="0" smtClean="0"/>
              <a:t> important even in gas exposures, look for tearing and injection.  Emphasize that pH paper must read both sides of 7, sometimes the reported toxin may be incorrect.  If pH paper is basic or acidic only and reads 7, you don’t know if it’s really 7.</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18</a:t>
            </a:fld>
            <a:endParaRPr lang="en-US"/>
          </a:p>
        </p:txBody>
      </p:sp>
    </p:spTree>
    <p:extLst>
      <p:ext uri="{BB962C8B-B14F-4D97-AF65-F5344CB8AC3E}">
        <p14:creationId xmlns:p14="http://schemas.microsoft.com/office/powerpoint/2010/main" val="349123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targets of irritant gases will be A and B. </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21</a:t>
            </a:fld>
            <a:endParaRPr lang="en-US"/>
          </a:p>
        </p:txBody>
      </p:sp>
    </p:spTree>
    <p:extLst>
      <p:ext uri="{BB962C8B-B14F-4D97-AF65-F5344CB8AC3E}">
        <p14:creationId xmlns:p14="http://schemas.microsoft.com/office/powerpoint/2010/main" val="906386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Basics - intubate early before airway swells shut. Some patients need to go for observation due to delayed onset.  Phosgene and nitrogen dioxide are “toxic time bombs” - patients can have prolonged asymptomatic exposure, delayed presentation, and ARDS.</a:t>
            </a:r>
          </a:p>
        </p:txBody>
      </p:sp>
      <p:sp>
        <p:nvSpPr>
          <p:cNvPr id="4" name="Slide Number Placeholder 3"/>
          <p:cNvSpPr>
            <a:spLocks noGrp="1"/>
          </p:cNvSpPr>
          <p:nvPr>
            <p:ph type="sldNum" sz="quarter" idx="10"/>
          </p:nvPr>
        </p:nvSpPr>
        <p:spPr/>
        <p:txBody>
          <a:bodyPr/>
          <a:lstStyle/>
          <a:p>
            <a:fld id="{D6349557-DFDC-42FE-8195-70E051AD0441}" type="slidenum">
              <a:rPr lang="en-US" smtClean="0"/>
              <a:t>22</a:t>
            </a:fld>
            <a:endParaRPr lang="en-US"/>
          </a:p>
        </p:txBody>
      </p:sp>
    </p:spTree>
    <p:extLst>
      <p:ext uri="{BB962C8B-B14F-4D97-AF65-F5344CB8AC3E}">
        <p14:creationId xmlns:p14="http://schemas.microsoft.com/office/powerpoint/2010/main" val="4127422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23</a:t>
            </a:fld>
            <a:endParaRPr lang="en-US"/>
          </a:p>
        </p:txBody>
      </p:sp>
    </p:spTree>
    <p:extLst>
      <p:ext uri="{BB962C8B-B14F-4D97-AF65-F5344CB8AC3E}">
        <p14:creationId xmlns:p14="http://schemas.microsoft.com/office/powerpoint/2010/main" val="21904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24</a:t>
            </a:fld>
            <a:endParaRPr lang="en-US"/>
          </a:p>
        </p:txBody>
      </p:sp>
    </p:spTree>
    <p:extLst>
      <p:ext uri="{BB962C8B-B14F-4D97-AF65-F5344CB8AC3E}">
        <p14:creationId xmlns:p14="http://schemas.microsoft.com/office/powerpoint/2010/main" val="195163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Ammonia: highly water soluble – affects airway – corrosive effects</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25</a:t>
            </a:fld>
            <a:endParaRPr lang="en-US"/>
          </a:p>
        </p:txBody>
      </p:sp>
    </p:spTree>
    <p:extLst>
      <p:ext uri="{BB962C8B-B14F-4D97-AF65-F5344CB8AC3E}">
        <p14:creationId xmlns:p14="http://schemas.microsoft.com/office/powerpoint/2010/main" val="40500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an ED decontamination area</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26</a:t>
            </a:fld>
            <a:endParaRPr lang="en-US"/>
          </a:p>
        </p:txBody>
      </p:sp>
    </p:spTree>
    <p:extLst>
      <p:ext uri="{BB962C8B-B14F-4D97-AF65-F5344CB8AC3E}">
        <p14:creationId xmlns:p14="http://schemas.microsoft.com/office/powerpoint/2010/main" val="3984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occurred when a truck warehousing old nitrocellulose film x-rays burned producing nitrogen dioxide, the classic red-brown gas.  You may encounter nitrogen dioxide in etching when nitric acid reacts with zinc to form NO2.</a:t>
            </a:r>
          </a:p>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6</a:t>
            </a:fld>
            <a:endParaRPr lang="en-US"/>
          </a:p>
        </p:txBody>
      </p:sp>
    </p:spTree>
    <p:extLst>
      <p:ext uri="{BB962C8B-B14F-4D97-AF65-F5344CB8AC3E}">
        <p14:creationId xmlns:p14="http://schemas.microsoft.com/office/powerpoint/2010/main" val="290583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Limits are designed</a:t>
            </a:r>
            <a:r>
              <a:rPr lang="en-US" baseline="0" dirty="0" smtClean="0"/>
              <a:t> to protect against irritant effects: air samples are corrected and tested via chromatography</a:t>
            </a:r>
          </a:p>
          <a:p>
            <a:r>
              <a:rPr lang="en-US" dirty="0" smtClean="0"/>
              <a:t>OSHA (occupational safety and health admin) STEL: short term</a:t>
            </a:r>
            <a:r>
              <a:rPr lang="en-US" baseline="0" dirty="0" smtClean="0"/>
              <a:t> exposure limit</a:t>
            </a:r>
          </a:p>
          <a:p>
            <a:r>
              <a:rPr lang="en-US" baseline="0" dirty="0" smtClean="0"/>
              <a:t>NIOSH (national institute for occupational safety and health) REL: recommended exposure limit</a:t>
            </a:r>
          </a:p>
          <a:p>
            <a:r>
              <a:rPr lang="en-US" baseline="0" dirty="0" smtClean="0"/>
              <a:t>ACGIH (American conference of governmental industrial </a:t>
            </a:r>
            <a:r>
              <a:rPr lang="en-US" baseline="0" dirty="0" err="1" smtClean="0"/>
              <a:t>hygenists</a:t>
            </a:r>
            <a:r>
              <a:rPr lang="en-US" baseline="0" dirty="0" smtClean="0"/>
              <a:t>) TLV: threshold limit value </a:t>
            </a:r>
          </a:p>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32</a:t>
            </a:fld>
            <a:endParaRPr lang="en-US"/>
          </a:p>
        </p:txBody>
      </p:sp>
    </p:spTree>
    <p:extLst>
      <p:ext uri="{BB962C8B-B14F-4D97-AF65-F5344CB8AC3E}">
        <p14:creationId xmlns:p14="http://schemas.microsoft.com/office/powerpoint/2010/main" val="268872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Cases: ammonia,</a:t>
            </a:r>
            <a:r>
              <a:rPr lang="en-US" baseline="0" dirty="0" smtClean="0"/>
              <a:t> chlorine, phosgene/phosphine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35</a:t>
            </a:fld>
            <a:endParaRPr lang="en-US"/>
          </a:p>
        </p:txBody>
      </p:sp>
    </p:spTree>
    <p:extLst>
      <p:ext uri="{BB962C8B-B14F-4D97-AF65-F5344CB8AC3E}">
        <p14:creationId xmlns:p14="http://schemas.microsoft.com/office/powerpoint/2010/main" val="327237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38</a:t>
            </a:fld>
            <a:endParaRPr lang="en-US"/>
          </a:p>
        </p:txBody>
      </p:sp>
    </p:spTree>
    <p:extLst>
      <p:ext uri="{BB962C8B-B14F-4D97-AF65-F5344CB8AC3E}">
        <p14:creationId xmlns:p14="http://schemas.microsoft.com/office/powerpoint/2010/main" val="2284713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39</a:t>
            </a:fld>
            <a:endParaRPr lang="en-US"/>
          </a:p>
        </p:txBody>
      </p:sp>
    </p:spTree>
    <p:extLst>
      <p:ext uri="{BB962C8B-B14F-4D97-AF65-F5344CB8AC3E}">
        <p14:creationId xmlns:p14="http://schemas.microsoft.com/office/powerpoint/2010/main" val="2759144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a:t>
            </a:r>
            <a:r>
              <a:rPr lang="en-US" dirty="0" err="1" smtClean="0"/>
              <a:t>Macdona</a:t>
            </a:r>
            <a:r>
              <a:rPr lang="en-US" dirty="0" smtClean="0"/>
              <a:t>,</a:t>
            </a:r>
            <a:r>
              <a:rPr lang="en-US" baseline="0" dirty="0" smtClean="0"/>
              <a:t> TX 2004 – derailment of train carrying 90 ton chlorine tank</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40</a:t>
            </a:fld>
            <a:endParaRPr lang="en-US"/>
          </a:p>
        </p:txBody>
      </p:sp>
    </p:spTree>
    <p:extLst>
      <p:ext uri="{BB962C8B-B14F-4D97-AF65-F5344CB8AC3E}">
        <p14:creationId xmlns:p14="http://schemas.microsoft.com/office/powerpoint/2010/main" val="228963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PEL is usually given as a </a:t>
            </a:r>
            <a:r>
              <a:rPr lang="en-US" b="1" dirty="0" smtClean="0"/>
              <a:t>time</a:t>
            </a:r>
            <a:r>
              <a:rPr lang="en-US" dirty="0" smtClean="0"/>
              <a:t>-</a:t>
            </a:r>
            <a:r>
              <a:rPr lang="en-US" b="1" dirty="0" smtClean="0"/>
              <a:t>weighted average</a:t>
            </a:r>
            <a:r>
              <a:rPr lang="en-US" dirty="0" smtClean="0"/>
              <a:t> (TWA), although some are short-term exposure limits (STEL) or ceiling limits. A TWA is the </a:t>
            </a:r>
            <a:r>
              <a:rPr lang="en-US" b="1" dirty="0" smtClean="0"/>
              <a:t>average</a:t>
            </a:r>
            <a:r>
              <a:rPr lang="en-US" dirty="0" smtClean="0"/>
              <a:t> exposure over a specified period of </a:t>
            </a:r>
            <a:r>
              <a:rPr lang="en-US" b="1" dirty="0" smtClean="0"/>
              <a:t>time</a:t>
            </a:r>
            <a:r>
              <a:rPr lang="en-US" dirty="0" smtClean="0"/>
              <a:t>, usually a nominal eight hours. A short-term exposure limit (</a:t>
            </a:r>
            <a:r>
              <a:rPr lang="en-US" b="1" dirty="0" smtClean="0"/>
              <a:t>STEL</a:t>
            </a:r>
            <a:r>
              <a:rPr lang="en-US" dirty="0" smtClean="0"/>
              <a:t>) is the acceptable average exposure over a short period of time, usually 15 minutes as long as the time-weighted average is not exceeded. </a:t>
            </a:r>
            <a:r>
              <a:rPr lang="en-US" b="1" dirty="0" smtClean="0"/>
              <a:t>STEL</a:t>
            </a:r>
            <a:r>
              <a:rPr lang="en-US" dirty="0" smtClean="0"/>
              <a:t> is a term used in occupational health, industrial hygiene and toxicology.</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44</a:t>
            </a:fld>
            <a:endParaRPr lang="en-US"/>
          </a:p>
        </p:txBody>
      </p:sp>
    </p:spTree>
    <p:extLst>
      <p:ext uri="{BB962C8B-B14F-4D97-AF65-F5344CB8AC3E}">
        <p14:creationId xmlns:p14="http://schemas.microsoft.com/office/powerpoint/2010/main" val="34765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Dupont</a:t>
            </a:r>
            <a:r>
              <a:rPr lang="en-US" baseline="0" dirty="0" smtClean="0"/>
              <a:t> factory, WV in 2010 – lethal phosgene exposure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46</a:t>
            </a:fld>
            <a:endParaRPr lang="en-US"/>
          </a:p>
        </p:txBody>
      </p:sp>
    </p:spTree>
    <p:extLst>
      <p:ext uri="{BB962C8B-B14F-4D97-AF65-F5344CB8AC3E}">
        <p14:creationId xmlns:p14="http://schemas.microsoft.com/office/powerpoint/2010/main" val="2229275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Dupont</a:t>
            </a:r>
            <a:r>
              <a:rPr lang="en-US" dirty="0" smtClean="0"/>
              <a:t> factory</a:t>
            </a:r>
            <a:r>
              <a:rPr lang="en-US" baseline="0" dirty="0" smtClean="0"/>
              <a:t> in WV</a:t>
            </a:r>
          </a:p>
          <a:p>
            <a:r>
              <a:rPr lang="en-US" baseline="0" dirty="0" smtClean="0"/>
              <a:t>AKA carbonic dichloride or carbonyl dichloride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53</a:t>
            </a:fld>
            <a:endParaRPr lang="en-US"/>
          </a:p>
        </p:txBody>
      </p:sp>
    </p:spTree>
    <p:extLst>
      <p:ext uri="{BB962C8B-B14F-4D97-AF65-F5344CB8AC3E}">
        <p14:creationId xmlns:p14="http://schemas.microsoft.com/office/powerpoint/2010/main" val="14001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55</a:t>
            </a:fld>
            <a:endParaRPr lang="en-US"/>
          </a:p>
        </p:txBody>
      </p:sp>
    </p:spTree>
    <p:extLst>
      <p:ext uri="{BB962C8B-B14F-4D97-AF65-F5344CB8AC3E}">
        <p14:creationId xmlns:p14="http://schemas.microsoft.com/office/powerpoint/2010/main" val="352044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definitions:</a:t>
            </a:r>
          </a:p>
          <a:p>
            <a:r>
              <a:rPr lang="en-US" dirty="0" err="1" smtClean="0"/>
              <a:t>Aphonia</a:t>
            </a:r>
            <a:r>
              <a:rPr lang="en-US" dirty="0" smtClean="0"/>
              <a:t>: inability to speak; dysphonia: </a:t>
            </a:r>
            <a:r>
              <a:rPr lang="en-US" dirty="0" err="1" smtClean="0"/>
              <a:t>hoarsness</a:t>
            </a:r>
            <a:endParaRPr lang="en-US" dirty="0" smtClean="0"/>
          </a:p>
          <a:p>
            <a:pPr eaLnBrk="1" hangingPunct="1"/>
            <a:r>
              <a:rPr lang="en-US" dirty="0" smtClean="0"/>
              <a:t>Signs and symptoms depend on dose and duration of exposure.  Highly water soluble gases produce upper airway signs.  </a:t>
            </a:r>
            <a:r>
              <a:rPr lang="en-US" dirty="0" err="1" smtClean="0"/>
              <a:t>Aphonia</a:t>
            </a:r>
            <a:r>
              <a:rPr lang="en-US" dirty="0" smtClean="0"/>
              <a:t> is a very bad sign suggesting imminent airway obstruction.  Slightly water soluble gases produce lower airway signs.  Chlorine gas is intermediately soluble.</a:t>
            </a:r>
          </a:p>
        </p:txBody>
      </p:sp>
      <p:sp>
        <p:nvSpPr>
          <p:cNvPr id="4" name="Slide Number Placeholder 3"/>
          <p:cNvSpPr>
            <a:spLocks noGrp="1"/>
          </p:cNvSpPr>
          <p:nvPr>
            <p:ph type="sldNum" sz="quarter" idx="10"/>
          </p:nvPr>
        </p:nvSpPr>
        <p:spPr/>
        <p:txBody>
          <a:bodyPr/>
          <a:lstStyle/>
          <a:p>
            <a:fld id="{D6349557-DFDC-42FE-8195-70E051AD0441}" type="slidenum">
              <a:rPr lang="en-US" smtClean="0"/>
              <a:t>7</a:t>
            </a:fld>
            <a:endParaRPr lang="en-US"/>
          </a:p>
        </p:txBody>
      </p:sp>
    </p:spTree>
    <p:extLst>
      <p:ext uri="{BB962C8B-B14F-4D97-AF65-F5344CB8AC3E}">
        <p14:creationId xmlns:p14="http://schemas.microsoft.com/office/powerpoint/2010/main" val="101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Note that highly water soluble gases produce upper airway symptoms.  Cyanosis is seen with greater than 5 g/</a:t>
            </a:r>
            <a:r>
              <a:rPr lang="en-US" dirty="0" err="1" smtClean="0"/>
              <a:t>dL</a:t>
            </a:r>
            <a:r>
              <a:rPr lang="en-US" dirty="0" smtClean="0"/>
              <a:t> of </a:t>
            </a:r>
            <a:r>
              <a:rPr lang="en-US" dirty="0" err="1" smtClean="0"/>
              <a:t>deoxyhemoglobin</a:t>
            </a:r>
            <a:r>
              <a:rPr lang="en-US" dirty="0" smtClean="0"/>
              <a:t>.</a:t>
            </a:r>
          </a:p>
          <a:p>
            <a:pPr eaLnBrk="1" hangingPunct="1"/>
            <a:endParaRPr lang="en-US" dirty="0" smtClean="0"/>
          </a:p>
        </p:txBody>
      </p:sp>
      <p:sp>
        <p:nvSpPr>
          <p:cNvPr id="4" name="Slide Number Placeholder 3"/>
          <p:cNvSpPr>
            <a:spLocks noGrp="1"/>
          </p:cNvSpPr>
          <p:nvPr>
            <p:ph type="sldNum" sz="quarter" idx="10"/>
          </p:nvPr>
        </p:nvSpPr>
        <p:spPr/>
        <p:txBody>
          <a:bodyPr/>
          <a:lstStyle/>
          <a:p>
            <a:fld id="{D6349557-DFDC-42FE-8195-70E051AD0441}" type="slidenum">
              <a:rPr lang="en-US" smtClean="0"/>
              <a:t>8</a:t>
            </a:fld>
            <a:endParaRPr lang="en-US"/>
          </a:p>
        </p:txBody>
      </p:sp>
    </p:spTree>
    <p:extLst>
      <p:ext uri="{BB962C8B-B14F-4D97-AF65-F5344CB8AC3E}">
        <p14:creationId xmlns:p14="http://schemas.microsoft.com/office/powerpoint/2010/main" val="399295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Hypoxemia is essentially a “resting stress test”.  Low oxygen stimulates chemoreceptors in the carotid body and aortic arch leading to tachycardia.</a:t>
            </a:r>
          </a:p>
        </p:txBody>
      </p:sp>
      <p:sp>
        <p:nvSpPr>
          <p:cNvPr id="4" name="Slide Number Placeholder 3"/>
          <p:cNvSpPr>
            <a:spLocks noGrp="1"/>
          </p:cNvSpPr>
          <p:nvPr>
            <p:ph type="sldNum" sz="quarter" idx="10"/>
          </p:nvPr>
        </p:nvSpPr>
        <p:spPr/>
        <p:txBody>
          <a:bodyPr/>
          <a:lstStyle/>
          <a:p>
            <a:fld id="{D6349557-DFDC-42FE-8195-70E051AD0441}" type="slidenum">
              <a:rPr lang="en-US" smtClean="0"/>
              <a:t>9</a:t>
            </a:fld>
            <a:endParaRPr lang="en-US"/>
          </a:p>
        </p:txBody>
      </p:sp>
    </p:spTree>
    <p:extLst>
      <p:ext uri="{BB962C8B-B14F-4D97-AF65-F5344CB8AC3E}">
        <p14:creationId xmlns:p14="http://schemas.microsoft.com/office/powerpoint/2010/main" val="5201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11</a:t>
            </a:fld>
            <a:endParaRPr lang="en-US"/>
          </a:p>
        </p:txBody>
      </p:sp>
    </p:spTree>
    <p:extLst>
      <p:ext uri="{BB962C8B-B14F-4D97-AF65-F5344CB8AC3E}">
        <p14:creationId xmlns:p14="http://schemas.microsoft.com/office/powerpoint/2010/main" val="225166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water soluble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12</a:t>
            </a:fld>
            <a:endParaRPr lang="en-US"/>
          </a:p>
        </p:txBody>
      </p:sp>
    </p:spTree>
    <p:extLst>
      <p:ext uri="{BB962C8B-B14F-4D97-AF65-F5344CB8AC3E}">
        <p14:creationId xmlns:p14="http://schemas.microsoft.com/office/powerpoint/2010/main" val="35020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water soluble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13</a:t>
            </a:fld>
            <a:endParaRPr lang="en-US"/>
          </a:p>
        </p:txBody>
      </p:sp>
    </p:spTree>
    <p:extLst>
      <p:ext uri="{BB962C8B-B14F-4D97-AF65-F5344CB8AC3E}">
        <p14:creationId xmlns:p14="http://schemas.microsoft.com/office/powerpoint/2010/main" val="40660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a:t>
            </a:r>
            <a:r>
              <a:rPr lang="en-US" baseline="0" dirty="0" smtClean="0"/>
              <a:t> water soluble</a:t>
            </a:r>
            <a:endParaRPr lang="en-US" dirty="0"/>
          </a:p>
        </p:txBody>
      </p:sp>
      <p:sp>
        <p:nvSpPr>
          <p:cNvPr id="4" name="Slide Number Placeholder 3"/>
          <p:cNvSpPr>
            <a:spLocks noGrp="1"/>
          </p:cNvSpPr>
          <p:nvPr>
            <p:ph type="sldNum" sz="quarter" idx="10"/>
          </p:nvPr>
        </p:nvSpPr>
        <p:spPr/>
        <p:txBody>
          <a:bodyPr/>
          <a:lstStyle/>
          <a:p>
            <a:fld id="{D6349557-DFDC-42FE-8195-70E051AD0441}" type="slidenum">
              <a:rPr lang="en-US" smtClean="0"/>
              <a:t>14</a:t>
            </a:fld>
            <a:endParaRPr lang="en-US"/>
          </a:p>
        </p:txBody>
      </p:sp>
    </p:spTree>
    <p:extLst>
      <p:ext uri="{BB962C8B-B14F-4D97-AF65-F5344CB8AC3E}">
        <p14:creationId xmlns:p14="http://schemas.microsoft.com/office/powerpoint/2010/main" val="77225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799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37609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99000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17523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06437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85780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19424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193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5772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563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837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02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68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9/12/2015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208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9/12/2015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156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5B747F8-9654-4282-85D2-65F41AAE7A75}" type="datetimeFigureOut">
              <a:rPr lang="en-US" smtClean="0"/>
              <a:t>9/12/2015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283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DC5B261-8843-42D1-AAFC-05E20E2D9B97}" type="datetimeFigureOut">
              <a:rPr lang="en-US" smtClean="0"/>
              <a:t>9/12/2015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924162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Irritant </a:t>
            </a:r>
            <a:r>
              <a:rPr lang="en-US" dirty="0" err="1" smtClean="0"/>
              <a:t>GAses</a:t>
            </a:r>
            <a:endParaRPr lang="en-US" dirty="0"/>
          </a:p>
        </p:txBody>
      </p:sp>
      <p:sp>
        <p:nvSpPr>
          <p:cNvPr id="3" name="Subtitle 2"/>
          <p:cNvSpPr>
            <a:spLocks noGrp="1"/>
          </p:cNvSpPr>
          <p:nvPr>
            <p:ph type="subTitle" idx="1"/>
          </p:nvPr>
        </p:nvSpPr>
        <p:spPr/>
        <p:txBody>
          <a:bodyPr/>
          <a:lstStyle/>
          <a:p>
            <a:r>
              <a:rPr lang="en-US" dirty="0" smtClean="0"/>
              <a:t>Gillian Beauchamp, MD</a:t>
            </a:r>
            <a:endParaRPr lang="en-US" dirty="0"/>
          </a:p>
        </p:txBody>
      </p:sp>
    </p:spTree>
    <p:extLst>
      <p:ext uri="{BB962C8B-B14F-4D97-AF65-F5344CB8AC3E}">
        <p14:creationId xmlns:p14="http://schemas.microsoft.com/office/powerpoint/2010/main" val="321357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98695"/>
          </a:xfrm>
        </p:spPr>
        <p:txBody>
          <a:bodyPr/>
          <a:lstStyle/>
          <a:p>
            <a:r>
              <a:rPr lang="en-US" dirty="0" smtClean="0"/>
              <a:t>Irritant gases: Neurological effects</a:t>
            </a:r>
            <a:endParaRPr lang="en-US" dirty="0"/>
          </a:p>
        </p:txBody>
      </p:sp>
      <p:sp>
        <p:nvSpPr>
          <p:cNvPr id="3" name="Content Placeholder 2"/>
          <p:cNvSpPr>
            <a:spLocks noGrp="1"/>
          </p:cNvSpPr>
          <p:nvPr>
            <p:ph idx="1"/>
          </p:nvPr>
        </p:nvSpPr>
        <p:spPr>
          <a:xfrm>
            <a:off x="691247" y="1420836"/>
            <a:ext cx="5231251" cy="5078437"/>
          </a:xfrm>
        </p:spPr>
        <p:txBody>
          <a:bodyPr>
            <a:noAutofit/>
          </a:bodyPr>
          <a:lstStyle/>
          <a:p>
            <a:r>
              <a:rPr lang="en-US" sz="2800" b="1" dirty="0" smtClean="0"/>
              <a:t>Cause: </a:t>
            </a:r>
            <a:r>
              <a:rPr lang="en-US" sz="2800" b="1" dirty="0" smtClean="0">
                <a:solidFill>
                  <a:srgbClr val="FFFF00"/>
                </a:solidFill>
              </a:rPr>
              <a:t>CNS hypoxia</a:t>
            </a:r>
            <a:endParaRPr lang="en-US" sz="2800" b="1" dirty="0">
              <a:solidFill>
                <a:srgbClr val="FFFF00"/>
              </a:solidFill>
            </a:endParaRPr>
          </a:p>
          <a:p>
            <a:pPr lvl="1"/>
            <a:r>
              <a:rPr lang="en-US" sz="2800" b="1" dirty="0"/>
              <a:t>Anxiety</a:t>
            </a:r>
          </a:p>
          <a:p>
            <a:pPr lvl="1"/>
            <a:r>
              <a:rPr lang="en-US" sz="2800" b="1" dirty="0"/>
              <a:t>Agitation</a:t>
            </a:r>
          </a:p>
          <a:p>
            <a:pPr lvl="1"/>
            <a:r>
              <a:rPr lang="en-US" sz="2800" b="1" dirty="0"/>
              <a:t>Confusion</a:t>
            </a:r>
          </a:p>
          <a:p>
            <a:pPr lvl="1"/>
            <a:r>
              <a:rPr lang="en-US" sz="2800" b="1" dirty="0"/>
              <a:t>Seizures</a:t>
            </a:r>
          </a:p>
          <a:p>
            <a:pPr lvl="1"/>
            <a:r>
              <a:rPr lang="en-US" sz="2800" b="1" dirty="0" err="1" smtClean="0"/>
              <a:t>Ams</a:t>
            </a:r>
            <a:r>
              <a:rPr lang="en-US" sz="2800" b="1" dirty="0" smtClean="0"/>
              <a:t> &amp; coma</a:t>
            </a:r>
            <a:endParaRPr lang="en-US" sz="2800" b="1" dirty="0"/>
          </a:p>
          <a:p>
            <a:pPr lvl="1"/>
            <a:r>
              <a:rPr lang="en-US" sz="2800" b="1" dirty="0" smtClean="0"/>
              <a:t>Death</a:t>
            </a:r>
            <a:endParaRPr lang="en-US" sz="2800" b="1" dirty="0"/>
          </a:p>
          <a:p>
            <a:endParaRPr lang="en-US" sz="2400" b="1" dirty="0"/>
          </a:p>
        </p:txBody>
      </p:sp>
      <p:pic>
        <p:nvPicPr>
          <p:cNvPr id="4" name="Picture 3"/>
          <p:cNvPicPr>
            <a:picLocks noChangeAspect="1"/>
          </p:cNvPicPr>
          <p:nvPr/>
        </p:nvPicPr>
        <p:blipFill>
          <a:blip r:embed="rId2"/>
          <a:stretch>
            <a:fillRect/>
          </a:stretch>
        </p:blipFill>
        <p:spPr>
          <a:xfrm>
            <a:off x="6399723" y="1823119"/>
            <a:ext cx="3799354" cy="4273870"/>
          </a:xfrm>
          <a:prstGeom prst="rect">
            <a:avLst/>
          </a:prstGeom>
        </p:spPr>
      </p:pic>
    </p:spTree>
    <p:extLst>
      <p:ext uri="{BB962C8B-B14F-4D97-AF65-F5344CB8AC3E}">
        <p14:creationId xmlns:p14="http://schemas.microsoft.com/office/powerpoint/2010/main" val="201411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54966"/>
          </a:xfrm>
        </p:spPr>
        <p:txBody>
          <a:bodyPr/>
          <a:lstStyle/>
          <a:p>
            <a:r>
              <a:rPr lang="en-US" dirty="0" smtClean="0"/>
              <a:t>Irritant gas: GI symptoms</a:t>
            </a:r>
            <a:endParaRPr lang="en-US" dirty="0"/>
          </a:p>
        </p:txBody>
      </p:sp>
      <p:sp>
        <p:nvSpPr>
          <p:cNvPr id="3" name="Content Placeholder 2"/>
          <p:cNvSpPr>
            <a:spLocks noGrp="1"/>
          </p:cNvSpPr>
          <p:nvPr>
            <p:ph idx="1"/>
          </p:nvPr>
        </p:nvSpPr>
        <p:spPr>
          <a:xfrm>
            <a:off x="1141413" y="1688123"/>
            <a:ext cx="9905998" cy="4726745"/>
          </a:xfrm>
        </p:spPr>
        <p:txBody>
          <a:bodyPr>
            <a:normAutofit/>
          </a:bodyPr>
          <a:lstStyle/>
          <a:p>
            <a:pPr>
              <a:lnSpc>
                <a:spcPct val="90000"/>
              </a:lnSpc>
            </a:pPr>
            <a:r>
              <a:rPr lang="en-US" sz="2600" b="1" dirty="0">
                <a:solidFill>
                  <a:srgbClr val="FFFF00"/>
                </a:solidFill>
                <a:effectLst>
                  <a:glow rad="38100">
                    <a:schemeClr val="bg1">
                      <a:lumMod val="50000"/>
                      <a:lumOff val="50000"/>
                      <a:alpha val="20000"/>
                    </a:schemeClr>
                  </a:glow>
                </a:effectLst>
              </a:rPr>
              <a:t>Highly water-soluble</a:t>
            </a:r>
          </a:p>
          <a:p>
            <a:pPr lvl="1">
              <a:lnSpc>
                <a:spcPct val="90000"/>
              </a:lnSpc>
            </a:pPr>
            <a:r>
              <a:rPr lang="en-US" sz="2600" b="1" dirty="0">
                <a:effectLst>
                  <a:glow rad="38100">
                    <a:schemeClr val="bg1">
                      <a:lumMod val="50000"/>
                      <a:lumOff val="50000"/>
                      <a:alpha val="20000"/>
                    </a:schemeClr>
                  </a:glow>
                </a:effectLst>
              </a:rPr>
              <a:t>Corrosive, local toxic effect on oropharyngeal                                                                  mucous membranes </a:t>
            </a:r>
          </a:p>
          <a:p>
            <a:pPr lvl="1">
              <a:lnSpc>
                <a:spcPct val="90000"/>
              </a:lnSpc>
            </a:pPr>
            <a:r>
              <a:rPr lang="en-US" sz="2600" b="1" dirty="0">
                <a:effectLst>
                  <a:glow rad="38100">
                    <a:schemeClr val="bg1">
                      <a:lumMod val="50000"/>
                      <a:lumOff val="50000"/>
                      <a:alpha val="20000"/>
                    </a:schemeClr>
                  </a:glow>
                </a:effectLst>
              </a:rPr>
              <a:t>Burning pain</a:t>
            </a:r>
          </a:p>
          <a:p>
            <a:pPr lvl="2">
              <a:lnSpc>
                <a:spcPct val="90000"/>
              </a:lnSpc>
            </a:pPr>
            <a:r>
              <a:rPr lang="en-US" sz="2600" b="1" dirty="0">
                <a:effectLst>
                  <a:glow rad="38100">
                    <a:schemeClr val="bg1">
                      <a:lumMod val="50000"/>
                      <a:lumOff val="50000"/>
                      <a:alpha val="20000"/>
                    </a:schemeClr>
                  </a:glow>
                </a:effectLst>
              </a:rPr>
              <a:t>Mucosal inflammation</a:t>
            </a:r>
          </a:p>
          <a:p>
            <a:pPr lvl="2">
              <a:lnSpc>
                <a:spcPct val="90000"/>
              </a:lnSpc>
            </a:pPr>
            <a:r>
              <a:rPr lang="en-US" sz="2600" b="1" dirty="0">
                <a:effectLst>
                  <a:glow rad="38100">
                    <a:schemeClr val="bg1">
                      <a:lumMod val="50000"/>
                      <a:lumOff val="50000"/>
                      <a:alpha val="20000"/>
                    </a:schemeClr>
                  </a:glow>
                </a:effectLst>
              </a:rPr>
              <a:t>Edema of mouth &amp; throat</a:t>
            </a:r>
          </a:p>
          <a:p>
            <a:pPr>
              <a:lnSpc>
                <a:spcPct val="90000"/>
              </a:lnSpc>
            </a:pPr>
            <a:r>
              <a:rPr lang="en-US" sz="2600" b="1" dirty="0">
                <a:effectLst>
                  <a:glow rad="38100">
                    <a:schemeClr val="bg1">
                      <a:lumMod val="50000"/>
                      <a:lumOff val="50000"/>
                      <a:alpha val="20000"/>
                    </a:schemeClr>
                  </a:glow>
                </a:effectLst>
              </a:rPr>
              <a:t>Any noxious toxicant can cause</a:t>
            </a:r>
          </a:p>
          <a:p>
            <a:pPr lvl="1">
              <a:lnSpc>
                <a:spcPct val="90000"/>
              </a:lnSpc>
            </a:pPr>
            <a:r>
              <a:rPr lang="en-US" sz="2600" b="1" dirty="0">
                <a:effectLst>
                  <a:glow rad="38100">
                    <a:schemeClr val="bg1">
                      <a:lumMod val="50000"/>
                      <a:lumOff val="50000"/>
                      <a:alpha val="20000"/>
                    </a:schemeClr>
                  </a:glow>
                </a:effectLst>
              </a:rPr>
              <a:t>Nausea</a:t>
            </a:r>
          </a:p>
          <a:p>
            <a:pPr lvl="1">
              <a:lnSpc>
                <a:spcPct val="90000"/>
              </a:lnSpc>
            </a:pPr>
            <a:r>
              <a:rPr lang="en-US" sz="2600" b="1" dirty="0">
                <a:effectLst>
                  <a:glow rad="38100">
                    <a:schemeClr val="bg1">
                      <a:lumMod val="50000"/>
                      <a:lumOff val="50000"/>
                      <a:alpha val="20000"/>
                    </a:schemeClr>
                  </a:glow>
                </a:effectLst>
              </a:rPr>
              <a:t>Vomiting </a:t>
            </a:r>
          </a:p>
          <a:p>
            <a:endParaRPr lang="en-US" dirty="0"/>
          </a:p>
        </p:txBody>
      </p:sp>
    </p:spTree>
    <p:extLst>
      <p:ext uri="{BB962C8B-B14F-4D97-AF65-F5344CB8AC3E}">
        <p14:creationId xmlns:p14="http://schemas.microsoft.com/office/powerpoint/2010/main" val="174315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43951"/>
          </a:xfrm>
        </p:spPr>
        <p:txBody>
          <a:bodyPr>
            <a:normAutofit fontScale="90000"/>
          </a:bodyPr>
          <a:lstStyle/>
          <a:p>
            <a:r>
              <a:rPr lang="en-US" dirty="0" smtClean="0"/>
              <a:t>Quiz</a:t>
            </a:r>
            <a:endParaRPr lang="en-US" dirty="0"/>
          </a:p>
        </p:txBody>
      </p:sp>
      <p:sp>
        <p:nvSpPr>
          <p:cNvPr id="3" name="Content Placeholder 2"/>
          <p:cNvSpPr>
            <a:spLocks noGrp="1"/>
          </p:cNvSpPr>
          <p:nvPr>
            <p:ph idx="1"/>
          </p:nvPr>
        </p:nvSpPr>
        <p:spPr>
          <a:xfrm>
            <a:off x="1141413" y="1927274"/>
            <a:ext cx="9905998" cy="4473525"/>
          </a:xfrm>
        </p:spPr>
        <p:txBody>
          <a:bodyPr>
            <a:normAutofit/>
          </a:bodyPr>
          <a:lstStyle/>
          <a:p>
            <a:pPr marL="0" indent="0" defTabSz="971550">
              <a:buSzTx/>
              <a:buNone/>
              <a:tabLst>
                <a:tab pos="971550" algn="l"/>
              </a:tabLst>
            </a:pPr>
            <a:r>
              <a:rPr lang="en-US" sz="4000" dirty="0">
                <a:solidFill>
                  <a:srgbClr val="FFFF00"/>
                </a:solidFill>
              </a:rPr>
              <a:t>Which irritant gases predominantly affect the upper airway?</a:t>
            </a:r>
          </a:p>
          <a:p>
            <a:pPr marL="1270000" lvl="1" indent="-533400" defTabSz="971550">
              <a:buFont typeface="Wingdings" pitchFamily="2" charset="2"/>
              <a:buAutoNum type="alphaUcPeriod"/>
              <a:tabLst>
                <a:tab pos="971550" algn="l"/>
              </a:tabLst>
            </a:pPr>
            <a:r>
              <a:rPr lang="en-US" sz="3400" dirty="0"/>
              <a:t>Highly water-soluble</a:t>
            </a:r>
          </a:p>
          <a:p>
            <a:pPr marL="1270000" lvl="1" indent="-533400" defTabSz="971550">
              <a:buFont typeface="Wingdings" pitchFamily="2" charset="2"/>
              <a:buAutoNum type="alphaUcPeriod"/>
              <a:tabLst>
                <a:tab pos="971550" algn="l"/>
              </a:tabLst>
            </a:pPr>
            <a:r>
              <a:rPr lang="en-US" sz="3400" dirty="0"/>
              <a:t>Intermediately water-soluble</a:t>
            </a:r>
          </a:p>
          <a:p>
            <a:pPr marL="1270000" lvl="1" indent="-533400" defTabSz="971550">
              <a:buFont typeface="Wingdings" pitchFamily="2" charset="2"/>
              <a:buAutoNum type="alphaUcPeriod"/>
              <a:tabLst>
                <a:tab pos="971550" algn="l"/>
              </a:tabLst>
            </a:pPr>
            <a:r>
              <a:rPr lang="en-US" sz="3400" dirty="0"/>
              <a:t>Slightly water-soluble</a:t>
            </a:r>
          </a:p>
          <a:p>
            <a:pPr marL="1270000" lvl="1" indent="-533400" defTabSz="971550">
              <a:buFont typeface="Wingdings" pitchFamily="2" charset="2"/>
              <a:buAutoNum type="alphaUcPeriod"/>
              <a:tabLst>
                <a:tab pos="971550" algn="l"/>
              </a:tabLst>
            </a:pPr>
            <a:r>
              <a:rPr lang="en-US" sz="3400" dirty="0"/>
              <a:t>Insoluble</a:t>
            </a:r>
          </a:p>
          <a:p>
            <a:endParaRPr lang="en-US" dirty="0"/>
          </a:p>
        </p:txBody>
      </p:sp>
    </p:spTree>
    <p:extLst>
      <p:ext uri="{BB962C8B-B14F-4D97-AF65-F5344CB8AC3E}">
        <p14:creationId xmlns:p14="http://schemas.microsoft.com/office/powerpoint/2010/main" val="265170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43951"/>
          </a:xfrm>
        </p:spPr>
        <p:txBody>
          <a:bodyPr>
            <a:normAutofit fontScale="90000"/>
          </a:bodyPr>
          <a:lstStyle/>
          <a:p>
            <a:r>
              <a:rPr lang="en-US" dirty="0" smtClean="0"/>
              <a:t>Quiz</a:t>
            </a:r>
            <a:endParaRPr lang="en-US" dirty="0"/>
          </a:p>
        </p:txBody>
      </p:sp>
      <p:sp>
        <p:nvSpPr>
          <p:cNvPr id="3" name="Content Placeholder 2"/>
          <p:cNvSpPr>
            <a:spLocks noGrp="1"/>
          </p:cNvSpPr>
          <p:nvPr>
            <p:ph idx="1"/>
          </p:nvPr>
        </p:nvSpPr>
        <p:spPr>
          <a:xfrm>
            <a:off x="1141413" y="1927274"/>
            <a:ext cx="9905998" cy="4473525"/>
          </a:xfrm>
        </p:spPr>
        <p:txBody>
          <a:bodyPr>
            <a:normAutofit/>
          </a:bodyPr>
          <a:lstStyle/>
          <a:p>
            <a:pPr marL="0" indent="0" defTabSz="971550">
              <a:buSzTx/>
              <a:buNone/>
              <a:tabLst>
                <a:tab pos="971550" algn="l"/>
              </a:tabLst>
            </a:pPr>
            <a:r>
              <a:rPr lang="en-US" sz="4000" dirty="0">
                <a:solidFill>
                  <a:srgbClr val="FFFF00"/>
                </a:solidFill>
              </a:rPr>
              <a:t>Which irritant gases predominantly affect the upper airway?</a:t>
            </a:r>
          </a:p>
          <a:p>
            <a:pPr marL="1270000" lvl="1" indent="-533400" defTabSz="971550">
              <a:buFont typeface="Wingdings" pitchFamily="2" charset="2"/>
              <a:buAutoNum type="alphaUcPeriod"/>
              <a:tabLst>
                <a:tab pos="971550" algn="l"/>
              </a:tabLst>
            </a:pPr>
            <a:r>
              <a:rPr lang="en-US" sz="3400" b="1" dirty="0">
                <a:solidFill>
                  <a:srgbClr val="FFFF00"/>
                </a:solidFill>
              </a:rPr>
              <a:t>Highly water-soluble</a:t>
            </a:r>
          </a:p>
          <a:p>
            <a:pPr marL="1270000" lvl="1" indent="-533400" defTabSz="971550">
              <a:buFont typeface="Wingdings" pitchFamily="2" charset="2"/>
              <a:buAutoNum type="alphaUcPeriod"/>
              <a:tabLst>
                <a:tab pos="971550" algn="l"/>
              </a:tabLst>
            </a:pPr>
            <a:r>
              <a:rPr lang="en-US" sz="3400" dirty="0"/>
              <a:t>Intermediately water-soluble</a:t>
            </a:r>
          </a:p>
          <a:p>
            <a:pPr marL="1270000" lvl="1" indent="-533400" defTabSz="971550">
              <a:buFont typeface="Wingdings" pitchFamily="2" charset="2"/>
              <a:buAutoNum type="alphaUcPeriod"/>
              <a:tabLst>
                <a:tab pos="971550" algn="l"/>
              </a:tabLst>
            </a:pPr>
            <a:r>
              <a:rPr lang="en-US" sz="3400" dirty="0"/>
              <a:t>Slightly water-soluble</a:t>
            </a:r>
          </a:p>
          <a:p>
            <a:pPr marL="1270000" lvl="1" indent="-533400" defTabSz="971550">
              <a:buFont typeface="Wingdings" pitchFamily="2" charset="2"/>
              <a:buAutoNum type="alphaUcPeriod"/>
              <a:tabLst>
                <a:tab pos="971550" algn="l"/>
              </a:tabLst>
            </a:pPr>
            <a:r>
              <a:rPr lang="en-US" sz="3400" dirty="0"/>
              <a:t>Insoluble</a:t>
            </a:r>
          </a:p>
          <a:p>
            <a:endParaRPr lang="en-US" dirty="0"/>
          </a:p>
        </p:txBody>
      </p:sp>
    </p:spTree>
    <p:extLst>
      <p:ext uri="{BB962C8B-B14F-4D97-AF65-F5344CB8AC3E}">
        <p14:creationId xmlns:p14="http://schemas.microsoft.com/office/powerpoint/2010/main" val="198859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56492"/>
          </a:xfrm>
        </p:spPr>
        <p:txBody>
          <a:bodyPr/>
          <a:lstStyle/>
          <a:p>
            <a:r>
              <a:rPr lang="en-US" dirty="0" smtClean="0"/>
              <a:t>Quiz</a:t>
            </a:r>
            <a:endParaRPr lang="en-US" dirty="0"/>
          </a:p>
        </p:txBody>
      </p:sp>
      <p:sp>
        <p:nvSpPr>
          <p:cNvPr id="3" name="Content Placeholder 2"/>
          <p:cNvSpPr>
            <a:spLocks noGrp="1"/>
          </p:cNvSpPr>
          <p:nvPr>
            <p:ph idx="1"/>
          </p:nvPr>
        </p:nvSpPr>
        <p:spPr>
          <a:xfrm>
            <a:off x="1141413" y="1659988"/>
            <a:ext cx="9905998" cy="4839285"/>
          </a:xfrm>
        </p:spPr>
        <p:txBody>
          <a:bodyPr>
            <a:normAutofit/>
          </a:bodyPr>
          <a:lstStyle/>
          <a:p>
            <a:pPr marL="0" indent="0">
              <a:buSzTx/>
              <a:buNone/>
              <a:tabLst>
                <a:tab pos="971550" algn="l"/>
              </a:tabLst>
            </a:pPr>
            <a:r>
              <a:rPr lang="en-US" sz="4000" dirty="0">
                <a:solidFill>
                  <a:srgbClr val="FFFF00"/>
                </a:solidFill>
              </a:rPr>
              <a:t>Which irritant gases predominantly affect the alveoli?</a:t>
            </a:r>
            <a:endParaRPr lang="en-US" sz="2400" dirty="0">
              <a:solidFill>
                <a:srgbClr val="FFFF00"/>
              </a:solidFill>
            </a:endParaRPr>
          </a:p>
          <a:p>
            <a:pPr marL="1276350" lvl="1" indent="-533400">
              <a:buFont typeface="Wingdings" pitchFamily="2" charset="2"/>
              <a:buAutoNum type="alphaUcPeriod"/>
              <a:tabLst>
                <a:tab pos="971550" algn="l"/>
              </a:tabLst>
            </a:pPr>
            <a:r>
              <a:rPr lang="en-US" sz="3400" dirty="0"/>
              <a:t>Highly water-soluble</a:t>
            </a:r>
          </a:p>
          <a:p>
            <a:pPr marL="1276350" lvl="1" indent="-533400">
              <a:buFont typeface="Wingdings" pitchFamily="2" charset="2"/>
              <a:buAutoNum type="alphaUcPeriod"/>
              <a:tabLst>
                <a:tab pos="971550" algn="l"/>
              </a:tabLst>
            </a:pPr>
            <a:r>
              <a:rPr lang="en-US" sz="3400" dirty="0"/>
              <a:t>Intermediately water-soluble</a:t>
            </a:r>
          </a:p>
          <a:p>
            <a:pPr marL="1276350" lvl="1" indent="-533400">
              <a:buFont typeface="Wingdings" pitchFamily="2" charset="2"/>
              <a:buAutoNum type="alphaUcPeriod"/>
              <a:tabLst>
                <a:tab pos="971550" algn="l"/>
              </a:tabLst>
            </a:pPr>
            <a:r>
              <a:rPr lang="en-US" sz="3400" dirty="0"/>
              <a:t>Slightly water-soluble</a:t>
            </a:r>
          </a:p>
          <a:p>
            <a:pPr marL="1276350" lvl="1" indent="-533400">
              <a:buFont typeface="Wingdings" pitchFamily="2" charset="2"/>
              <a:buAutoNum type="alphaUcPeriod"/>
              <a:tabLst>
                <a:tab pos="971550" algn="l"/>
              </a:tabLst>
            </a:pPr>
            <a:r>
              <a:rPr lang="en-US" sz="3400" dirty="0"/>
              <a:t>Insoluble</a:t>
            </a:r>
          </a:p>
          <a:p>
            <a:endParaRPr lang="en-US" dirty="0"/>
          </a:p>
        </p:txBody>
      </p:sp>
    </p:spTree>
    <p:extLst>
      <p:ext uri="{BB962C8B-B14F-4D97-AF65-F5344CB8AC3E}">
        <p14:creationId xmlns:p14="http://schemas.microsoft.com/office/powerpoint/2010/main" val="148547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56492"/>
          </a:xfrm>
        </p:spPr>
        <p:txBody>
          <a:bodyPr/>
          <a:lstStyle/>
          <a:p>
            <a:r>
              <a:rPr lang="en-US" dirty="0" smtClean="0"/>
              <a:t>Quiz</a:t>
            </a:r>
            <a:endParaRPr lang="en-US" dirty="0"/>
          </a:p>
        </p:txBody>
      </p:sp>
      <p:sp>
        <p:nvSpPr>
          <p:cNvPr id="3" name="Content Placeholder 2"/>
          <p:cNvSpPr>
            <a:spLocks noGrp="1"/>
          </p:cNvSpPr>
          <p:nvPr>
            <p:ph idx="1"/>
          </p:nvPr>
        </p:nvSpPr>
        <p:spPr>
          <a:xfrm>
            <a:off x="1141413" y="1659988"/>
            <a:ext cx="9905998" cy="4839285"/>
          </a:xfrm>
        </p:spPr>
        <p:txBody>
          <a:bodyPr>
            <a:normAutofit/>
          </a:bodyPr>
          <a:lstStyle/>
          <a:p>
            <a:pPr marL="0" indent="0">
              <a:buSzTx/>
              <a:buNone/>
              <a:tabLst>
                <a:tab pos="971550" algn="l"/>
              </a:tabLst>
            </a:pPr>
            <a:r>
              <a:rPr lang="en-US" sz="4000" dirty="0">
                <a:solidFill>
                  <a:srgbClr val="FFFF00"/>
                </a:solidFill>
              </a:rPr>
              <a:t>Which irritant gases predominantly affect the alveoli?</a:t>
            </a:r>
            <a:endParaRPr lang="en-US" sz="2400" dirty="0">
              <a:solidFill>
                <a:srgbClr val="FFFF00"/>
              </a:solidFill>
            </a:endParaRPr>
          </a:p>
          <a:p>
            <a:pPr marL="1276350" lvl="1" indent="-533400">
              <a:buFont typeface="Wingdings" pitchFamily="2" charset="2"/>
              <a:buAutoNum type="alphaUcPeriod"/>
              <a:tabLst>
                <a:tab pos="971550" algn="l"/>
              </a:tabLst>
            </a:pPr>
            <a:r>
              <a:rPr lang="en-US" sz="3400" dirty="0"/>
              <a:t>Highly water-soluble</a:t>
            </a:r>
          </a:p>
          <a:p>
            <a:pPr marL="1276350" lvl="1" indent="-533400">
              <a:buFont typeface="Wingdings" pitchFamily="2" charset="2"/>
              <a:buAutoNum type="alphaUcPeriod"/>
              <a:tabLst>
                <a:tab pos="971550" algn="l"/>
              </a:tabLst>
            </a:pPr>
            <a:r>
              <a:rPr lang="en-US" sz="3400" dirty="0"/>
              <a:t>Intermediately water-soluble</a:t>
            </a:r>
          </a:p>
          <a:p>
            <a:pPr marL="1276350" lvl="1" indent="-533400">
              <a:buFont typeface="Wingdings" pitchFamily="2" charset="2"/>
              <a:buAutoNum type="alphaUcPeriod"/>
              <a:tabLst>
                <a:tab pos="971550" algn="l"/>
              </a:tabLst>
            </a:pPr>
            <a:r>
              <a:rPr lang="en-US" sz="3400" b="1" dirty="0">
                <a:solidFill>
                  <a:srgbClr val="FFFF00"/>
                </a:solidFill>
              </a:rPr>
              <a:t>Slightly water-soluble</a:t>
            </a:r>
          </a:p>
          <a:p>
            <a:pPr marL="1276350" lvl="1" indent="-533400">
              <a:buFont typeface="Wingdings" pitchFamily="2" charset="2"/>
              <a:buAutoNum type="alphaUcPeriod"/>
              <a:tabLst>
                <a:tab pos="971550" algn="l"/>
              </a:tabLst>
            </a:pPr>
            <a:r>
              <a:rPr lang="en-US" sz="3400" dirty="0"/>
              <a:t>Insoluble</a:t>
            </a:r>
          </a:p>
          <a:p>
            <a:endParaRPr lang="en-US" dirty="0"/>
          </a:p>
        </p:txBody>
      </p:sp>
    </p:spTree>
    <p:extLst>
      <p:ext uri="{BB962C8B-B14F-4D97-AF65-F5344CB8AC3E}">
        <p14:creationId xmlns:p14="http://schemas.microsoft.com/office/powerpoint/2010/main" val="64625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628357"/>
          </a:xfrm>
        </p:spPr>
        <p:txBody>
          <a:bodyPr>
            <a:normAutofit fontScale="90000"/>
          </a:bodyPr>
          <a:lstStyle/>
          <a:p>
            <a:r>
              <a:rPr lang="en-US" dirty="0" smtClean="0"/>
              <a:t>Irritant gas: management - Decontamination</a:t>
            </a:r>
            <a:endParaRPr lang="en-US" dirty="0"/>
          </a:p>
        </p:txBody>
      </p:sp>
      <p:sp>
        <p:nvSpPr>
          <p:cNvPr id="6" name="Content Placeholder 5"/>
          <p:cNvSpPr>
            <a:spLocks noGrp="1"/>
          </p:cNvSpPr>
          <p:nvPr>
            <p:ph idx="1"/>
          </p:nvPr>
        </p:nvSpPr>
        <p:spPr>
          <a:xfrm>
            <a:off x="1141413" y="1589649"/>
            <a:ext cx="9905998" cy="4994031"/>
          </a:xfrm>
        </p:spPr>
        <p:txBody>
          <a:bodyPr>
            <a:normAutofit/>
          </a:bodyPr>
          <a:lstStyle/>
          <a:p>
            <a:r>
              <a:rPr lang="en-US" sz="2400" b="1" dirty="0" smtClean="0"/>
              <a:t>Remove patient from source</a:t>
            </a:r>
            <a:endParaRPr lang="en-US" sz="2400" b="1" dirty="0"/>
          </a:p>
          <a:p>
            <a:r>
              <a:rPr lang="en-US" sz="2400" b="1" dirty="0"/>
              <a:t>Respiratory</a:t>
            </a:r>
          </a:p>
          <a:p>
            <a:pPr lvl="1"/>
            <a:r>
              <a:rPr lang="en-US" sz="2400" b="1" dirty="0"/>
              <a:t>Ensure adequate </a:t>
            </a:r>
            <a:r>
              <a:rPr lang="en-US" sz="2400" b="1" dirty="0">
                <a:solidFill>
                  <a:srgbClr val="FFFF00"/>
                </a:solidFill>
              </a:rPr>
              <a:t>ventilation</a:t>
            </a:r>
            <a:r>
              <a:rPr lang="en-US" sz="2400" b="1" dirty="0"/>
              <a:t> &amp; oxygenation</a:t>
            </a:r>
          </a:p>
          <a:p>
            <a:r>
              <a:rPr lang="en-US" sz="2400" b="1" dirty="0"/>
              <a:t>Skin</a:t>
            </a:r>
          </a:p>
          <a:p>
            <a:pPr lvl="1"/>
            <a:r>
              <a:rPr lang="en-US" sz="2400" b="1" dirty="0" smtClean="0"/>
              <a:t>May not need </a:t>
            </a:r>
            <a:r>
              <a:rPr lang="en-US" sz="2400" b="1" dirty="0"/>
              <a:t>skin </a:t>
            </a:r>
            <a:r>
              <a:rPr lang="en-US" sz="2400" b="1" dirty="0" err="1"/>
              <a:t>decon</a:t>
            </a:r>
            <a:r>
              <a:rPr lang="en-US" sz="2400" b="1" dirty="0"/>
              <a:t>, if gas exposure </a:t>
            </a:r>
            <a:r>
              <a:rPr lang="en-US" sz="2400" b="1" dirty="0" smtClean="0"/>
              <a:t>only</a:t>
            </a:r>
          </a:p>
          <a:p>
            <a:pPr lvl="2"/>
            <a:r>
              <a:rPr lang="en-US" sz="2400" b="1" dirty="0" smtClean="0">
                <a:solidFill>
                  <a:srgbClr val="FFFF00"/>
                </a:solidFill>
              </a:rPr>
              <a:t>If in doubt: </a:t>
            </a:r>
            <a:r>
              <a:rPr lang="en-US" sz="2400" b="1" dirty="0" err="1" smtClean="0">
                <a:solidFill>
                  <a:srgbClr val="FFFF00"/>
                </a:solidFill>
              </a:rPr>
              <a:t>decon</a:t>
            </a:r>
            <a:endParaRPr lang="en-US" sz="2400" b="1" dirty="0">
              <a:solidFill>
                <a:srgbClr val="FFFF00"/>
              </a:solidFill>
            </a:endParaRPr>
          </a:p>
          <a:p>
            <a:pPr lvl="1"/>
            <a:r>
              <a:rPr lang="en-US" sz="2400" b="1" dirty="0" smtClean="0"/>
              <a:t>Diaphoretic skin </a:t>
            </a:r>
            <a:r>
              <a:rPr lang="en-US" sz="2400" b="1" dirty="0"/>
              <a:t>can require </a:t>
            </a:r>
            <a:r>
              <a:rPr lang="en-US" sz="2400" b="1" dirty="0" err="1" smtClean="0"/>
              <a:t>decon</a:t>
            </a:r>
            <a:endParaRPr lang="en-US" sz="2400" b="1" dirty="0"/>
          </a:p>
          <a:p>
            <a:pPr marL="0" indent="0">
              <a:buNone/>
            </a:pPr>
            <a:endParaRPr lang="en-US" dirty="0"/>
          </a:p>
        </p:txBody>
      </p:sp>
    </p:spTree>
    <p:extLst>
      <p:ext uri="{BB962C8B-B14F-4D97-AF65-F5344CB8AC3E}">
        <p14:creationId xmlns:p14="http://schemas.microsoft.com/office/powerpoint/2010/main" val="405441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83102"/>
          </a:xfrm>
        </p:spPr>
        <p:txBody>
          <a:bodyPr/>
          <a:lstStyle/>
          <a:p>
            <a:r>
              <a:rPr lang="en-US" dirty="0" smtClean="0"/>
              <a:t>Decontamination: eye</a:t>
            </a:r>
            <a:endParaRPr lang="en-US" dirty="0"/>
          </a:p>
        </p:txBody>
      </p:sp>
      <p:sp>
        <p:nvSpPr>
          <p:cNvPr id="3" name="Content Placeholder 2"/>
          <p:cNvSpPr>
            <a:spLocks noGrp="1"/>
          </p:cNvSpPr>
          <p:nvPr>
            <p:ph idx="1"/>
          </p:nvPr>
        </p:nvSpPr>
        <p:spPr>
          <a:xfrm>
            <a:off x="-633046" y="1589649"/>
            <a:ext cx="5041890" cy="4951828"/>
          </a:xfrm>
        </p:spPr>
        <p:txBody>
          <a:bodyPr>
            <a:normAutofit/>
          </a:bodyPr>
          <a:lstStyle/>
          <a:p>
            <a:pPr lvl="2">
              <a:lnSpc>
                <a:spcPct val="90000"/>
              </a:lnSpc>
            </a:pPr>
            <a:r>
              <a:rPr lang="en-US" sz="2400" b="1" dirty="0" smtClean="0">
                <a:effectLst>
                  <a:glow rad="38100">
                    <a:schemeClr val="bg1">
                      <a:lumMod val="50000"/>
                      <a:lumOff val="50000"/>
                      <a:alpha val="20000"/>
                    </a:schemeClr>
                  </a:glow>
                </a:effectLst>
              </a:rPr>
              <a:t>Water</a:t>
            </a:r>
            <a:r>
              <a:rPr lang="en-US" sz="2400" b="1" dirty="0">
                <a:effectLst>
                  <a:glow rad="38100">
                    <a:schemeClr val="bg1">
                      <a:lumMod val="50000"/>
                      <a:lumOff val="50000"/>
                      <a:alpha val="20000"/>
                    </a:schemeClr>
                  </a:glow>
                </a:effectLst>
              </a:rPr>
              <a:t>, lactated </a:t>
            </a:r>
            <a:r>
              <a:rPr lang="en-US" sz="2400" b="1" dirty="0" smtClean="0">
                <a:effectLst>
                  <a:glow rad="38100">
                    <a:schemeClr val="bg1">
                      <a:lumMod val="50000"/>
                      <a:lumOff val="50000"/>
                      <a:alpha val="20000"/>
                    </a:schemeClr>
                  </a:glow>
                </a:effectLst>
              </a:rPr>
              <a:t>Ringers</a:t>
            </a:r>
            <a:r>
              <a:rPr lang="en-US" sz="2400" b="1" dirty="0">
                <a:effectLst>
                  <a:glow rad="38100">
                    <a:schemeClr val="bg1">
                      <a:lumMod val="50000"/>
                      <a:lumOff val="50000"/>
                      <a:alpha val="20000"/>
                    </a:schemeClr>
                  </a:glow>
                </a:effectLst>
              </a:rPr>
              <a:t>, or normal saline</a:t>
            </a:r>
          </a:p>
          <a:p>
            <a:pPr lvl="2">
              <a:lnSpc>
                <a:spcPct val="90000"/>
              </a:lnSpc>
            </a:pPr>
            <a:r>
              <a:rPr lang="en-US" sz="2400" b="1" dirty="0">
                <a:effectLst>
                  <a:glow rad="38100">
                    <a:schemeClr val="bg1">
                      <a:lumMod val="50000"/>
                      <a:lumOff val="50000"/>
                      <a:alpha val="20000"/>
                    </a:schemeClr>
                  </a:glow>
                </a:effectLst>
              </a:rPr>
              <a:t>Eye irrigation </a:t>
            </a:r>
            <a:r>
              <a:rPr lang="en-US" sz="2400" b="1" dirty="0" smtClean="0">
                <a:effectLst>
                  <a:glow rad="38100">
                    <a:schemeClr val="bg1">
                      <a:lumMod val="50000"/>
                      <a:lumOff val="50000"/>
                      <a:alpha val="20000"/>
                    </a:schemeClr>
                  </a:glow>
                </a:effectLst>
              </a:rPr>
              <a:t>lenses</a:t>
            </a:r>
          </a:p>
          <a:p>
            <a:pPr lvl="2">
              <a:lnSpc>
                <a:spcPct val="90000"/>
              </a:lnSpc>
            </a:pPr>
            <a:r>
              <a:rPr lang="en-US" sz="2400" b="1" dirty="0" smtClean="0">
                <a:effectLst>
                  <a:glow rad="38100">
                    <a:schemeClr val="bg1">
                      <a:lumMod val="50000"/>
                      <a:lumOff val="50000"/>
                      <a:alpha val="20000"/>
                    </a:schemeClr>
                  </a:glow>
                </a:effectLst>
              </a:rPr>
              <a:t>Topical anesthetic</a:t>
            </a:r>
            <a:endParaRPr lang="en-US" sz="2400" b="1" dirty="0">
              <a:effectLst>
                <a:glow rad="38100">
                  <a:schemeClr val="bg1">
                    <a:lumMod val="50000"/>
                    <a:lumOff val="50000"/>
                    <a:alpha val="20000"/>
                  </a:schemeClr>
                </a:glow>
              </a:effectLst>
            </a:endParaRPr>
          </a:p>
          <a:p>
            <a:pPr lvl="2">
              <a:lnSpc>
                <a:spcPct val="90000"/>
              </a:lnSpc>
            </a:pPr>
            <a:r>
              <a:rPr lang="en-US" sz="2400" b="1" dirty="0" smtClean="0">
                <a:effectLst>
                  <a:glow rad="38100">
                    <a:schemeClr val="bg1">
                      <a:lumMod val="50000"/>
                      <a:lumOff val="50000"/>
                      <a:alpha val="20000"/>
                    </a:schemeClr>
                  </a:glow>
                </a:effectLst>
              </a:rPr>
              <a:t>Endpoint </a:t>
            </a:r>
            <a:r>
              <a:rPr lang="en-US" sz="2400" b="1" dirty="0">
                <a:effectLst>
                  <a:glow rad="38100">
                    <a:schemeClr val="bg1">
                      <a:lumMod val="50000"/>
                      <a:lumOff val="50000"/>
                      <a:alpha val="20000"/>
                    </a:schemeClr>
                  </a:glow>
                </a:effectLst>
              </a:rPr>
              <a:t>for </a:t>
            </a:r>
            <a:r>
              <a:rPr lang="en-US" sz="2400" b="1" dirty="0" smtClean="0">
                <a:effectLst>
                  <a:glow rad="38100">
                    <a:schemeClr val="bg1">
                      <a:lumMod val="50000"/>
                      <a:lumOff val="50000"/>
                      <a:alpha val="20000"/>
                    </a:schemeClr>
                  </a:glow>
                </a:effectLst>
              </a:rPr>
              <a:t>irrigation: conjunctival </a:t>
            </a:r>
            <a:r>
              <a:rPr lang="en-US" sz="2400" b="1" dirty="0" smtClean="0">
                <a:solidFill>
                  <a:srgbClr val="FFFF00"/>
                </a:solidFill>
                <a:effectLst>
                  <a:glow rad="38100">
                    <a:schemeClr val="bg1">
                      <a:lumMod val="50000"/>
                      <a:lumOff val="50000"/>
                      <a:alpha val="20000"/>
                    </a:schemeClr>
                  </a:glow>
                </a:effectLst>
              </a:rPr>
              <a:t>pH of 7 and improved symptoms</a:t>
            </a:r>
            <a:endParaRPr lang="en-US" sz="2400" b="1" dirty="0">
              <a:solidFill>
                <a:srgbClr val="FFFF00"/>
              </a:solidFill>
              <a:effectLst>
                <a:glow rad="38100">
                  <a:schemeClr val="bg1">
                    <a:lumMod val="50000"/>
                    <a:lumOff val="50000"/>
                    <a:alpha val="20000"/>
                  </a:schemeClr>
                </a:glow>
              </a:effectLst>
            </a:endParaRPr>
          </a:p>
          <a:p>
            <a:pPr marL="0" indent="0">
              <a:buNone/>
            </a:pPr>
            <a:endParaRPr lang="en-US" dirty="0">
              <a:effectLst>
                <a:glow rad="38100">
                  <a:schemeClr val="bg1">
                    <a:lumMod val="50000"/>
                    <a:lumOff val="50000"/>
                    <a:alpha val="20000"/>
                  </a:schemeClr>
                </a:glow>
              </a:effectLst>
            </a:endParaRPr>
          </a:p>
        </p:txBody>
      </p:sp>
      <p:pic>
        <p:nvPicPr>
          <p:cNvPr id="4" name="Picture 3"/>
          <p:cNvPicPr>
            <a:picLocks noChangeAspect="1"/>
          </p:cNvPicPr>
          <p:nvPr/>
        </p:nvPicPr>
        <p:blipFill>
          <a:blip r:embed="rId3"/>
          <a:stretch>
            <a:fillRect/>
          </a:stretch>
        </p:blipFill>
        <p:spPr>
          <a:xfrm>
            <a:off x="8468452" y="609600"/>
            <a:ext cx="3003380" cy="3045094"/>
          </a:xfrm>
          <a:prstGeom prst="rect">
            <a:avLst/>
          </a:prstGeom>
        </p:spPr>
      </p:pic>
      <p:pic>
        <p:nvPicPr>
          <p:cNvPr id="6" name="Picture 5"/>
          <p:cNvPicPr>
            <a:picLocks noChangeAspect="1"/>
          </p:cNvPicPr>
          <p:nvPr/>
        </p:nvPicPr>
        <p:blipFill>
          <a:blip r:embed="rId4"/>
          <a:stretch>
            <a:fillRect/>
          </a:stretch>
        </p:blipFill>
        <p:spPr>
          <a:xfrm>
            <a:off x="7370807" y="4147789"/>
            <a:ext cx="2807347" cy="2197216"/>
          </a:xfrm>
          <a:prstGeom prst="rect">
            <a:avLst/>
          </a:prstGeom>
        </p:spPr>
      </p:pic>
      <p:pic>
        <p:nvPicPr>
          <p:cNvPr id="7" name="Picture 6"/>
          <p:cNvPicPr>
            <a:picLocks noChangeAspect="1"/>
          </p:cNvPicPr>
          <p:nvPr/>
        </p:nvPicPr>
        <p:blipFill>
          <a:blip r:embed="rId5"/>
          <a:stretch>
            <a:fillRect/>
          </a:stretch>
        </p:blipFill>
        <p:spPr>
          <a:xfrm>
            <a:off x="5252942" y="2056466"/>
            <a:ext cx="1409700" cy="3648075"/>
          </a:xfrm>
          <a:prstGeom prst="rect">
            <a:avLst/>
          </a:prstGeom>
        </p:spPr>
      </p:pic>
    </p:spTree>
    <p:extLst>
      <p:ext uri="{BB962C8B-B14F-4D97-AF65-F5344CB8AC3E}">
        <p14:creationId xmlns:p14="http://schemas.microsoft.com/office/powerpoint/2010/main" val="35078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294964" y="211014"/>
            <a:ext cx="7299201" cy="6428937"/>
          </a:xfrm>
          <a:prstGeom prst="rect">
            <a:avLst/>
          </a:prstGeom>
        </p:spPr>
      </p:pic>
    </p:spTree>
    <p:extLst>
      <p:ext uri="{BB962C8B-B14F-4D97-AF65-F5344CB8AC3E}">
        <p14:creationId xmlns:p14="http://schemas.microsoft.com/office/powerpoint/2010/main" val="183151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69034"/>
          </a:xfrm>
        </p:spPr>
        <p:txBody>
          <a:bodyPr/>
          <a:lstStyle/>
          <a:p>
            <a:r>
              <a:rPr lang="en-US" dirty="0" smtClean="0"/>
              <a:t>Irritant gas: Acute resuscitation - airway</a:t>
            </a:r>
            <a:endParaRPr lang="en-US" dirty="0"/>
          </a:p>
        </p:txBody>
      </p:sp>
      <p:sp>
        <p:nvSpPr>
          <p:cNvPr id="3" name="Content Placeholder 2"/>
          <p:cNvSpPr>
            <a:spLocks noGrp="1"/>
          </p:cNvSpPr>
          <p:nvPr>
            <p:ph idx="1"/>
          </p:nvPr>
        </p:nvSpPr>
        <p:spPr>
          <a:xfrm>
            <a:off x="436098" y="1603717"/>
            <a:ext cx="10611313" cy="4994031"/>
          </a:xfrm>
        </p:spPr>
        <p:txBody>
          <a:bodyPr>
            <a:normAutofit/>
          </a:bodyPr>
          <a:lstStyle/>
          <a:p>
            <a:pPr lvl="1">
              <a:lnSpc>
                <a:spcPct val="90000"/>
              </a:lnSpc>
            </a:pPr>
            <a:r>
              <a:rPr lang="en-US" sz="2400" b="1" dirty="0" smtClean="0">
                <a:effectLst>
                  <a:glow rad="38100">
                    <a:schemeClr val="bg1">
                      <a:lumMod val="50000"/>
                      <a:lumOff val="50000"/>
                      <a:alpha val="20000"/>
                    </a:schemeClr>
                  </a:glow>
                </a:effectLst>
              </a:rPr>
              <a:t>High risk with </a:t>
            </a:r>
            <a:r>
              <a:rPr lang="en-US" sz="2400" b="1" dirty="0">
                <a:solidFill>
                  <a:srgbClr val="FFFF00"/>
                </a:solidFill>
                <a:effectLst>
                  <a:glow rad="38100">
                    <a:schemeClr val="bg1">
                      <a:lumMod val="50000"/>
                      <a:lumOff val="50000"/>
                      <a:alpha val="20000"/>
                    </a:schemeClr>
                  </a:glow>
                </a:effectLst>
              </a:rPr>
              <a:t>highly &amp; </a:t>
            </a:r>
            <a:r>
              <a:rPr lang="en-US" sz="2400" b="1" dirty="0" smtClean="0">
                <a:solidFill>
                  <a:srgbClr val="FFFF00"/>
                </a:solidFill>
                <a:effectLst>
                  <a:glow rad="38100">
                    <a:schemeClr val="bg1">
                      <a:lumMod val="50000"/>
                      <a:lumOff val="50000"/>
                      <a:alpha val="20000"/>
                    </a:schemeClr>
                  </a:glow>
                </a:effectLst>
              </a:rPr>
              <a:t>intermediately water-soluble</a:t>
            </a:r>
            <a:r>
              <a:rPr lang="en-US" sz="2400" b="1" dirty="0" smtClean="0">
                <a:effectLst>
                  <a:glow rad="38100">
                    <a:schemeClr val="bg1">
                      <a:lumMod val="50000"/>
                      <a:lumOff val="50000"/>
                      <a:alpha val="20000"/>
                    </a:schemeClr>
                  </a:glow>
                </a:effectLst>
              </a:rPr>
              <a:t> </a:t>
            </a:r>
            <a:r>
              <a:rPr lang="en-US" sz="2400" b="1" dirty="0">
                <a:effectLst>
                  <a:glow rad="38100">
                    <a:schemeClr val="bg1">
                      <a:lumMod val="50000"/>
                      <a:lumOff val="50000"/>
                      <a:alpha val="20000"/>
                    </a:schemeClr>
                  </a:glow>
                </a:effectLst>
              </a:rPr>
              <a:t>irritant gases</a:t>
            </a:r>
          </a:p>
          <a:p>
            <a:pPr lvl="1">
              <a:lnSpc>
                <a:spcPct val="90000"/>
              </a:lnSpc>
            </a:pPr>
            <a:r>
              <a:rPr lang="en-US" sz="2400" b="1" dirty="0">
                <a:effectLst>
                  <a:glow rad="38100">
                    <a:schemeClr val="bg1">
                      <a:lumMod val="50000"/>
                      <a:lumOff val="50000"/>
                      <a:alpha val="20000"/>
                    </a:schemeClr>
                  </a:glow>
                </a:effectLst>
              </a:rPr>
              <a:t>Suction </a:t>
            </a:r>
          </a:p>
          <a:p>
            <a:pPr lvl="1">
              <a:lnSpc>
                <a:spcPct val="90000"/>
              </a:lnSpc>
            </a:pPr>
            <a:r>
              <a:rPr lang="en-US" sz="2400" b="1" dirty="0" smtClean="0">
                <a:solidFill>
                  <a:srgbClr val="FFFF00"/>
                </a:solidFill>
                <a:effectLst>
                  <a:glow rad="38100">
                    <a:schemeClr val="bg1">
                      <a:lumMod val="50000"/>
                      <a:lumOff val="50000"/>
                      <a:alpha val="20000"/>
                    </a:schemeClr>
                  </a:glow>
                </a:effectLst>
              </a:rPr>
              <a:t>Early endotracheal intubation </a:t>
            </a:r>
            <a:endParaRPr lang="en-US" sz="2400" b="1" dirty="0">
              <a:solidFill>
                <a:srgbClr val="FFFF00"/>
              </a:solidFill>
              <a:effectLst>
                <a:glow rad="38100">
                  <a:schemeClr val="bg1">
                    <a:lumMod val="50000"/>
                    <a:lumOff val="50000"/>
                    <a:alpha val="20000"/>
                  </a:schemeClr>
                </a:glow>
              </a:effectLst>
            </a:endParaRPr>
          </a:p>
          <a:p>
            <a:pPr lvl="2">
              <a:lnSpc>
                <a:spcPct val="90000"/>
              </a:lnSpc>
            </a:pPr>
            <a:r>
              <a:rPr lang="en-US" sz="2400" b="1" dirty="0">
                <a:effectLst>
                  <a:glow rad="38100">
                    <a:schemeClr val="bg1">
                      <a:lumMod val="50000"/>
                      <a:lumOff val="50000"/>
                      <a:alpha val="20000"/>
                    </a:schemeClr>
                  </a:glow>
                </a:effectLst>
              </a:rPr>
              <a:t>Oropharyngeal burns or edema</a:t>
            </a:r>
          </a:p>
          <a:p>
            <a:pPr lvl="2">
              <a:lnSpc>
                <a:spcPct val="90000"/>
              </a:lnSpc>
            </a:pPr>
            <a:r>
              <a:rPr lang="en-US" sz="2400" b="1" dirty="0">
                <a:effectLst>
                  <a:glow rad="38100">
                    <a:schemeClr val="bg1">
                      <a:lumMod val="50000"/>
                      <a:lumOff val="50000"/>
                      <a:alpha val="20000"/>
                    </a:schemeClr>
                  </a:glow>
                </a:effectLst>
              </a:rPr>
              <a:t>Dysphonia</a:t>
            </a:r>
          </a:p>
          <a:p>
            <a:pPr lvl="2">
              <a:lnSpc>
                <a:spcPct val="90000"/>
              </a:lnSpc>
            </a:pPr>
            <a:r>
              <a:rPr lang="en-US" sz="2400" b="1" dirty="0">
                <a:effectLst>
                  <a:glow rad="38100">
                    <a:schemeClr val="bg1">
                      <a:lumMod val="50000"/>
                      <a:lumOff val="50000"/>
                      <a:alpha val="20000"/>
                    </a:schemeClr>
                  </a:glow>
                </a:effectLst>
              </a:rPr>
              <a:t>Stridor</a:t>
            </a:r>
          </a:p>
          <a:p>
            <a:pPr lvl="2">
              <a:lnSpc>
                <a:spcPct val="90000"/>
              </a:lnSpc>
            </a:pPr>
            <a:r>
              <a:rPr lang="en-US" sz="2400" b="1" dirty="0" err="1">
                <a:effectLst>
                  <a:glow rad="38100">
                    <a:schemeClr val="bg1">
                      <a:lumMod val="50000"/>
                      <a:lumOff val="50000"/>
                      <a:alpha val="20000"/>
                    </a:schemeClr>
                  </a:glow>
                </a:effectLst>
              </a:rPr>
              <a:t>Aphonia</a:t>
            </a:r>
            <a:r>
              <a:rPr lang="en-US" sz="2400" b="1" dirty="0">
                <a:effectLst>
                  <a:glow rad="38100">
                    <a:schemeClr val="bg1">
                      <a:lumMod val="50000"/>
                      <a:lumOff val="50000"/>
                      <a:alpha val="20000"/>
                    </a:schemeClr>
                  </a:glow>
                </a:effectLst>
              </a:rPr>
              <a:t> </a:t>
            </a:r>
          </a:p>
          <a:p>
            <a:pPr marL="0" indent="0">
              <a:buNone/>
            </a:pPr>
            <a:endParaRPr lang="en-US" dirty="0"/>
          </a:p>
        </p:txBody>
      </p:sp>
      <p:pic>
        <p:nvPicPr>
          <p:cNvPr id="4" name="Picture 3"/>
          <p:cNvPicPr>
            <a:picLocks noChangeAspect="1"/>
          </p:cNvPicPr>
          <p:nvPr/>
        </p:nvPicPr>
        <p:blipFill>
          <a:blip r:embed="rId2"/>
          <a:stretch>
            <a:fillRect/>
          </a:stretch>
        </p:blipFill>
        <p:spPr>
          <a:xfrm>
            <a:off x="7484012" y="3139248"/>
            <a:ext cx="4104836" cy="3197954"/>
          </a:xfrm>
          <a:prstGeom prst="rect">
            <a:avLst/>
          </a:prstGeom>
        </p:spPr>
      </p:pic>
    </p:spTree>
    <p:extLst>
      <p:ext uri="{BB962C8B-B14F-4D97-AF65-F5344CB8AC3E}">
        <p14:creationId xmlns:p14="http://schemas.microsoft.com/office/powerpoint/2010/main" val="263006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096" y="4369190"/>
            <a:ext cx="4710747" cy="1323439"/>
          </a:xfrm>
          <a:prstGeom prst="rect">
            <a:avLst/>
          </a:prstGeom>
          <a:noFill/>
        </p:spPr>
        <p:txBody>
          <a:bodyPr wrap="square" rtlCol="0">
            <a:spAutoFit/>
          </a:bodyPr>
          <a:lstStyle/>
          <a:p>
            <a:pPr algn="ctr"/>
            <a:r>
              <a:rPr lang="en-US" sz="8000" b="1" dirty="0" smtClean="0">
                <a:solidFill>
                  <a:srgbClr val="FFFF00"/>
                </a:solidFill>
              </a:rPr>
              <a:t>Chlorine</a:t>
            </a:r>
            <a:endParaRPr lang="en-US" sz="8000" b="1" dirty="0">
              <a:solidFill>
                <a:srgbClr val="FFFF00"/>
              </a:solidFill>
            </a:endParaRPr>
          </a:p>
        </p:txBody>
      </p:sp>
      <p:sp>
        <p:nvSpPr>
          <p:cNvPr id="5" name="TextBox 4"/>
          <p:cNvSpPr txBox="1"/>
          <p:nvPr/>
        </p:nvSpPr>
        <p:spPr>
          <a:xfrm rot="-5400000">
            <a:off x="8736037" y="2658794"/>
            <a:ext cx="4206240" cy="1107996"/>
          </a:xfrm>
          <a:prstGeom prst="rect">
            <a:avLst/>
          </a:prstGeom>
          <a:noFill/>
        </p:spPr>
        <p:txBody>
          <a:bodyPr wrap="square" rtlCol="0">
            <a:spAutoFit/>
          </a:bodyPr>
          <a:lstStyle/>
          <a:p>
            <a:pPr algn="ctr"/>
            <a:r>
              <a:rPr lang="en-US" sz="6600" b="1" dirty="0" smtClean="0">
                <a:solidFill>
                  <a:srgbClr val="00B050"/>
                </a:solidFill>
              </a:rPr>
              <a:t>Ammonia</a:t>
            </a:r>
            <a:endParaRPr lang="en-US" sz="6600" b="1" dirty="0">
              <a:solidFill>
                <a:srgbClr val="00B050"/>
              </a:solidFill>
            </a:endParaRPr>
          </a:p>
        </p:txBody>
      </p:sp>
      <p:sp>
        <p:nvSpPr>
          <p:cNvPr id="6" name="TextBox 5"/>
          <p:cNvSpPr txBox="1"/>
          <p:nvPr/>
        </p:nvSpPr>
        <p:spPr>
          <a:xfrm>
            <a:off x="2311875" y="576776"/>
            <a:ext cx="5190979" cy="1323439"/>
          </a:xfrm>
          <a:prstGeom prst="rect">
            <a:avLst/>
          </a:prstGeom>
          <a:noFill/>
        </p:spPr>
        <p:txBody>
          <a:bodyPr wrap="square" rtlCol="0">
            <a:spAutoFit/>
          </a:bodyPr>
          <a:lstStyle/>
          <a:p>
            <a:r>
              <a:rPr lang="en-US" sz="8000" b="1" dirty="0" smtClean="0">
                <a:solidFill>
                  <a:srgbClr val="0070C0"/>
                </a:solidFill>
              </a:rPr>
              <a:t>Phosgene</a:t>
            </a:r>
            <a:endParaRPr lang="en-US" sz="8000" b="1" dirty="0">
              <a:solidFill>
                <a:srgbClr val="0070C0"/>
              </a:solidFill>
            </a:endParaRPr>
          </a:p>
        </p:txBody>
      </p:sp>
      <p:sp>
        <p:nvSpPr>
          <p:cNvPr id="7" name="TextBox 6"/>
          <p:cNvSpPr txBox="1"/>
          <p:nvPr/>
        </p:nvSpPr>
        <p:spPr>
          <a:xfrm rot="2700000">
            <a:off x="5427869" y="4013629"/>
            <a:ext cx="4149969" cy="1015663"/>
          </a:xfrm>
          <a:prstGeom prst="rect">
            <a:avLst/>
          </a:prstGeom>
          <a:noFill/>
        </p:spPr>
        <p:txBody>
          <a:bodyPr wrap="square" rtlCol="0">
            <a:spAutoFit/>
          </a:bodyPr>
          <a:lstStyle/>
          <a:p>
            <a:pPr algn="ctr"/>
            <a:r>
              <a:rPr lang="en-US" sz="6000" b="1" dirty="0" smtClean="0">
                <a:solidFill>
                  <a:srgbClr val="C00000"/>
                </a:solidFill>
              </a:rPr>
              <a:t>Phosphine</a:t>
            </a:r>
            <a:endParaRPr lang="en-US" sz="6000" b="1" dirty="0">
              <a:solidFill>
                <a:srgbClr val="C00000"/>
              </a:solidFill>
            </a:endParaRPr>
          </a:p>
        </p:txBody>
      </p:sp>
    </p:spTree>
    <p:extLst>
      <p:ext uri="{BB962C8B-B14F-4D97-AF65-F5344CB8AC3E}">
        <p14:creationId xmlns:p14="http://schemas.microsoft.com/office/powerpoint/2010/main" val="132899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609600"/>
            <a:ext cx="11338560" cy="895643"/>
          </a:xfrm>
        </p:spPr>
        <p:txBody>
          <a:bodyPr/>
          <a:lstStyle/>
          <a:p>
            <a:r>
              <a:rPr lang="en-US" dirty="0" smtClean="0"/>
              <a:t>Irritant gas: Acute resuscitation - Breathing</a:t>
            </a:r>
            <a:endParaRPr lang="en-US" dirty="0"/>
          </a:p>
        </p:txBody>
      </p:sp>
      <p:sp>
        <p:nvSpPr>
          <p:cNvPr id="3" name="Content Placeholder 2"/>
          <p:cNvSpPr>
            <a:spLocks noGrp="1"/>
          </p:cNvSpPr>
          <p:nvPr>
            <p:ph idx="1"/>
          </p:nvPr>
        </p:nvSpPr>
        <p:spPr>
          <a:xfrm>
            <a:off x="225083" y="1617785"/>
            <a:ext cx="10822328" cy="4853353"/>
          </a:xfrm>
        </p:spPr>
        <p:txBody>
          <a:bodyPr>
            <a:normAutofit/>
          </a:bodyPr>
          <a:lstStyle/>
          <a:p>
            <a:pPr lvl="1"/>
            <a:r>
              <a:rPr lang="en-US" sz="2400" b="1" dirty="0" smtClean="0"/>
              <a:t>If Adequate </a:t>
            </a:r>
            <a:r>
              <a:rPr lang="en-US" sz="2400" b="1" dirty="0"/>
              <a:t>spontaneous </a:t>
            </a:r>
            <a:r>
              <a:rPr lang="en-US" sz="2400" b="1" dirty="0" smtClean="0">
                <a:solidFill>
                  <a:srgbClr val="FFFF00"/>
                </a:solidFill>
              </a:rPr>
              <a:t>ventilation</a:t>
            </a:r>
            <a:r>
              <a:rPr lang="en-US" sz="2400" b="1" dirty="0" smtClean="0"/>
              <a:t>: 15 L/min oxygen</a:t>
            </a:r>
          </a:p>
          <a:p>
            <a:pPr lvl="1"/>
            <a:r>
              <a:rPr lang="en-US" sz="2400" b="1" dirty="0" smtClean="0"/>
              <a:t>Inadequate </a:t>
            </a:r>
            <a:r>
              <a:rPr lang="en-US" sz="2400" b="1" dirty="0"/>
              <a:t>spontaneous ventilation</a:t>
            </a:r>
          </a:p>
          <a:p>
            <a:pPr lvl="2"/>
            <a:r>
              <a:rPr lang="en-US" sz="2400" b="1" dirty="0"/>
              <a:t>Bag-valve-mask ventilation with 100% O</a:t>
            </a:r>
            <a:r>
              <a:rPr lang="en-US" sz="2400" b="1" baseline="-25000" dirty="0"/>
              <a:t>2</a:t>
            </a:r>
            <a:endParaRPr lang="en-US" sz="2400" b="1" dirty="0"/>
          </a:p>
          <a:p>
            <a:pPr lvl="2"/>
            <a:r>
              <a:rPr lang="en-US" sz="2400" b="1" dirty="0" smtClean="0"/>
              <a:t>Endotracheal intubation</a:t>
            </a:r>
            <a:endParaRPr lang="en-US" sz="2400" b="1" dirty="0"/>
          </a:p>
          <a:p>
            <a:pPr lvl="1"/>
            <a:r>
              <a:rPr lang="en-US" sz="2400" b="1" dirty="0" smtClean="0">
                <a:solidFill>
                  <a:srgbClr val="FFFF00"/>
                </a:solidFill>
              </a:rPr>
              <a:t>Bronchospasm: beta-agonist </a:t>
            </a:r>
            <a:r>
              <a:rPr lang="en-US" sz="2400" b="1" dirty="0" smtClean="0"/>
              <a:t>via </a:t>
            </a:r>
            <a:r>
              <a:rPr lang="en-US" sz="2400" b="1" dirty="0"/>
              <a:t>nebulizer</a:t>
            </a:r>
          </a:p>
          <a:p>
            <a:endParaRPr lang="en-US" dirty="0"/>
          </a:p>
        </p:txBody>
      </p:sp>
      <p:pic>
        <p:nvPicPr>
          <p:cNvPr id="4" name="Picture 3"/>
          <p:cNvPicPr>
            <a:picLocks noChangeAspect="1"/>
          </p:cNvPicPr>
          <p:nvPr/>
        </p:nvPicPr>
        <p:blipFill>
          <a:blip r:embed="rId2"/>
          <a:stretch>
            <a:fillRect/>
          </a:stretch>
        </p:blipFill>
        <p:spPr>
          <a:xfrm>
            <a:off x="8187398" y="3256719"/>
            <a:ext cx="3444020" cy="3214419"/>
          </a:xfrm>
          <a:prstGeom prst="rect">
            <a:avLst/>
          </a:prstGeom>
        </p:spPr>
      </p:pic>
    </p:spTree>
    <p:extLst>
      <p:ext uri="{BB962C8B-B14F-4D97-AF65-F5344CB8AC3E}">
        <p14:creationId xmlns:p14="http://schemas.microsoft.com/office/powerpoint/2010/main" val="53971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609600"/>
            <a:ext cx="11619914" cy="769034"/>
          </a:xfrm>
        </p:spPr>
        <p:txBody>
          <a:bodyPr/>
          <a:lstStyle/>
          <a:p>
            <a:r>
              <a:rPr lang="en-US" dirty="0"/>
              <a:t>Irritant gas: Acute resuscitation - </a:t>
            </a:r>
            <a:r>
              <a:rPr lang="en-US" dirty="0" smtClean="0"/>
              <a:t>Cardiovascular</a:t>
            </a:r>
            <a:endParaRPr lang="en-US" dirty="0"/>
          </a:p>
        </p:txBody>
      </p:sp>
      <p:sp>
        <p:nvSpPr>
          <p:cNvPr id="3" name="Content Placeholder 2"/>
          <p:cNvSpPr>
            <a:spLocks noGrp="1"/>
          </p:cNvSpPr>
          <p:nvPr>
            <p:ph idx="1"/>
          </p:nvPr>
        </p:nvSpPr>
        <p:spPr>
          <a:xfrm>
            <a:off x="393895" y="1645921"/>
            <a:ext cx="7624690" cy="4262510"/>
          </a:xfrm>
        </p:spPr>
        <p:txBody>
          <a:bodyPr>
            <a:normAutofit/>
          </a:bodyPr>
          <a:lstStyle/>
          <a:p>
            <a:pPr lvl="1"/>
            <a:r>
              <a:rPr lang="en-US" sz="2800" b="1" dirty="0" smtClean="0"/>
              <a:t>Cardiac </a:t>
            </a:r>
            <a:r>
              <a:rPr lang="en-US" sz="2800" b="1" dirty="0" smtClean="0">
                <a:solidFill>
                  <a:srgbClr val="FFFF00"/>
                </a:solidFill>
              </a:rPr>
              <a:t>monitor </a:t>
            </a:r>
          </a:p>
          <a:p>
            <a:pPr lvl="2"/>
            <a:r>
              <a:rPr lang="en-US" sz="2600" b="1" dirty="0" smtClean="0"/>
              <a:t>monitor </a:t>
            </a:r>
            <a:r>
              <a:rPr lang="en-US" sz="2600" b="1" dirty="0"/>
              <a:t>for dysrhythmias</a:t>
            </a:r>
          </a:p>
          <a:p>
            <a:pPr lvl="1"/>
            <a:r>
              <a:rPr lang="en-US" sz="2800" b="1" dirty="0" smtClean="0"/>
              <a:t>IV </a:t>
            </a:r>
            <a:r>
              <a:rPr lang="en-US" sz="2800" b="1" dirty="0"/>
              <a:t>or IO isotonic </a:t>
            </a:r>
            <a:r>
              <a:rPr lang="en-US" sz="2800" b="1" dirty="0">
                <a:solidFill>
                  <a:srgbClr val="FFFF00"/>
                </a:solidFill>
              </a:rPr>
              <a:t>crystalloid</a:t>
            </a:r>
            <a:r>
              <a:rPr lang="en-US" sz="2800" b="1" dirty="0"/>
              <a:t> for </a:t>
            </a:r>
            <a:r>
              <a:rPr lang="en-US" sz="2800" b="1" dirty="0" smtClean="0"/>
              <a:t>shock</a:t>
            </a:r>
            <a:endParaRPr lang="en-US" sz="2800" b="1" dirty="0"/>
          </a:p>
          <a:p>
            <a:pPr lvl="2"/>
            <a:r>
              <a:rPr lang="en-US" sz="2600" b="1" dirty="0" smtClean="0"/>
              <a:t>Monitor </a:t>
            </a:r>
            <a:r>
              <a:rPr lang="en-US" sz="2600" b="1" dirty="0"/>
              <a:t>for pulmonary edema</a:t>
            </a:r>
          </a:p>
          <a:p>
            <a:endParaRPr lang="en-US" dirty="0"/>
          </a:p>
        </p:txBody>
      </p:sp>
      <p:pic>
        <p:nvPicPr>
          <p:cNvPr id="4" name="Picture 3"/>
          <p:cNvPicPr>
            <a:picLocks noChangeAspect="1"/>
          </p:cNvPicPr>
          <p:nvPr/>
        </p:nvPicPr>
        <p:blipFill>
          <a:blip r:embed="rId3"/>
          <a:stretch>
            <a:fillRect/>
          </a:stretch>
        </p:blipFill>
        <p:spPr>
          <a:xfrm>
            <a:off x="8918917" y="1645921"/>
            <a:ext cx="2307248" cy="4459887"/>
          </a:xfrm>
          <a:prstGeom prst="rect">
            <a:avLst/>
          </a:prstGeom>
        </p:spPr>
      </p:pic>
    </p:spTree>
    <p:extLst>
      <p:ext uri="{BB962C8B-B14F-4D97-AF65-F5344CB8AC3E}">
        <p14:creationId xmlns:p14="http://schemas.microsoft.com/office/powerpoint/2010/main" val="385766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97169"/>
          </a:xfrm>
        </p:spPr>
        <p:txBody>
          <a:bodyPr/>
          <a:lstStyle/>
          <a:p>
            <a:r>
              <a:rPr lang="en-US" dirty="0" smtClean="0"/>
              <a:t>Irritant gas: disposition</a:t>
            </a:r>
            <a:endParaRPr lang="en-US" dirty="0"/>
          </a:p>
        </p:txBody>
      </p:sp>
      <p:sp>
        <p:nvSpPr>
          <p:cNvPr id="3" name="Content Placeholder 2"/>
          <p:cNvSpPr>
            <a:spLocks noGrp="1"/>
          </p:cNvSpPr>
          <p:nvPr>
            <p:ph idx="1"/>
          </p:nvPr>
        </p:nvSpPr>
        <p:spPr>
          <a:xfrm>
            <a:off x="337625" y="450166"/>
            <a:ext cx="10709786" cy="6105379"/>
          </a:xfrm>
        </p:spPr>
        <p:txBody>
          <a:bodyPr/>
          <a:lstStyle/>
          <a:p>
            <a:pPr lvl="1">
              <a:lnSpc>
                <a:spcPct val="90000"/>
              </a:lnSpc>
            </a:pPr>
            <a:r>
              <a:rPr lang="en-US" sz="2400" b="1" dirty="0">
                <a:solidFill>
                  <a:schemeClr val="tx1"/>
                </a:solidFill>
                <a:effectLst>
                  <a:glow rad="38100">
                    <a:schemeClr val="bg1">
                      <a:lumMod val="50000"/>
                      <a:lumOff val="50000"/>
                      <a:alpha val="20000"/>
                    </a:schemeClr>
                  </a:glow>
                </a:effectLst>
              </a:rPr>
              <a:t>Significant exposure to </a:t>
            </a:r>
            <a:r>
              <a:rPr lang="en-US" sz="2400" b="1" dirty="0">
                <a:solidFill>
                  <a:srgbClr val="FFFF00"/>
                </a:solidFill>
                <a:effectLst>
                  <a:glow rad="38100">
                    <a:schemeClr val="bg1">
                      <a:lumMod val="50000"/>
                      <a:lumOff val="50000"/>
                      <a:alpha val="20000"/>
                    </a:schemeClr>
                  </a:glow>
                </a:effectLst>
              </a:rPr>
              <a:t>slightly </a:t>
            </a:r>
            <a:r>
              <a:rPr lang="en-US" sz="2400" b="1" dirty="0" smtClean="0">
                <a:solidFill>
                  <a:srgbClr val="FFFF00"/>
                </a:solidFill>
                <a:effectLst>
                  <a:glow rad="38100">
                    <a:schemeClr val="bg1">
                      <a:lumMod val="50000"/>
                      <a:lumOff val="50000"/>
                      <a:alpha val="20000"/>
                    </a:schemeClr>
                  </a:glow>
                </a:effectLst>
              </a:rPr>
              <a:t>water-soluble </a:t>
            </a:r>
            <a:r>
              <a:rPr lang="en-US" sz="2400" b="1" dirty="0">
                <a:solidFill>
                  <a:srgbClr val="FFFF00"/>
                </a:solidFill>
                <a:effectLst>
                  <a:glow rad="38100">
                    <a:schemeClr val="bg1">
                      <a:lumMod val="50000"/>
                      <a:lumOff val="50000"/>
                      <a:alpha val="20000"/>
                    </a:schemeClr>
                  </a:glow>
                </a:effectLst>
              </a:rPr>
              <a:t>irritant </a:t>
            </a:r>
            <a:r>
              <a:rPr lang="en-US" sz="2400" b="1" dirty="0" smtClean="0">
                <a:solidFill>
                  <a:srgbClr val="FFFF00"/>
                </a:solidFill>
                <a:effectLst>
                  <a:glow rad="38100">
                    <a:schemeClr val="bg1">
                      <a:lumMod val="50000"/>
                      <a:lumOff val="50000"/>
                      <a:alpha val="20000"/>
                    </a:schemeClr>
                  </a:glow>
                </a:effectLst>
              </a:rPr>
              <a:t>gases</a:t>
            </a:r>
          </a:p>
          <a:p>
            <a:pPr lvl="2">
              <a:lnSpc>
                <a:spcPct val="90000"/>
              </a:lnSpc>
            </a:pPr>
            <a:r>
              <a:rPr lang="en-US" sz="2200" b="1" dirty="0" smtClean="0">
                <a:solidFill>
                  <a:schemeClr val="tx1"/>
                </a:solidFill>
                <a:effectLst>
                  <a:glow rad="38100">
                    <a:schemeClr val="bg1">
                      <a:lumMod val="50000"/>
                      <a:lumOff val="50000"/>
                      <a:alpha val="20000"/>
                    </a:schemeClr>
                  </a:glow>
                </a:effectLst>
              </a:rPr>
              <a:t>Phosgene</a:t>
            </a:r>
          </a:p>
          <a:p>
            <a:pPr lvl="2">
              <a:lnSpc>
                <a:spcPct val="90000"/>
              </a:lnSpc>
            </a:pPr>
            <a:r>
              <a:rPr lang="en-US" sz="2200" b="1" dirty="0" smtClean="0">
                <a:solidFill>
                  <a:schemeClr val="tx1"/>
                </a:solidFill>
                <a:effectLst>
                  <a:glow rad="38100">
                    <a:schemeClr val="bg1">
                      <a:lumMod val="50000"/>
                      <a:lumOff val="50000"/>
                      <a:alpha val="20000"/>
                    </a:schemeClr>
                  </a:glow>
                </a:effectLst>
              </a:rPr>
              <a:t>Nitrogen dioxide</a:t>
            </a:r>
          </a:p>
          <a:p>
            <a:pPr lvl="1">
              <a:lnSpc>
                <a:spcPct val="90000"/>
              </a:lnSpc>
            </a:pPr>
            <a:r>
              <a:rPr lang="en-US" sz="2400" b="1" dirty="0" smtClean="0">
                <a:solidFill>
                  <a:schemeClr val="tx1"/>
                </a:solidFill>
                <a:effectLst>
                  <a:glow rad="38100">
                    <a:schemeClr val="bg1">
                      <a:lumMod val="50000"/>
                      <a:lumOff val="50000"/>
                      <a:alpha val="20000"/>
                    </a:schemeClr>
                  </a:glow>
                </a:effectLst>
              </a:rPr>
              <a:t>Admit </a:t>
            </a:r>
            <a:r>
              <a:rPr lang="en-US" sz="2400" b="1" dirty="0">
                <a:solidFill>
                  <a:schemeClr val="tx1"/>
                </a:solidFill>
                <a:effectLst>
                  <a:glow rad="38100">
                    <a:schemeClr val="bg1">
                      <a:lumMod val="50000"/>
                      <a:lumOff val="50000"/>
                      <a:alpha val="20000"/>
                    </a:schemeClr>
                  </a:glow>
                </a:effectLst>
              </a:rPr>
              <a:t>for </a:t>
            </a:r>
            <a:r>
              <a:rPr lang="en-US" sz="2400" b="1" dirty="0">
                <a:solidFill>
                  <a:srgbClr val="FFFF00"/>
                </a:solidFill>
                <a:effectLst>
                  <a:glow rad="38100">
                    <a:schemeClr val="bg1">
                      <a:lumMod val="50000"/>
                      <a:lumOff val="50000"/>
                      <a:alpha val="20000"/>
                    </a:schemeClr>
                  </a:glow>
                </a:effectLst>
              </a:rPr>
              <a:t>24 h monitoring</a:t>
            </a:r>
          </a:p>
          <a:p>
            <a:pPr lvl="2">
              <a:lnSpc>
                <a:spcPct val="90000"/>
              </a:lnSpc>
            </a:pPr>
            <a:r>
              <a:rPr lang="en-US" sz="2400" b="1" dirty="0">
                <a:solidFill>
                  <a:schemeClr val="tx1"/>
                </a:solidFill>
                <a:effectLst>
                  <a:glow rad="38100">
                    <a:schemeClr val="bg1">
                      <a:lumMod val="50000"/>
                      <a:lumOff val="50000"/>
                      <a:alpha val="20000"/>
                    </a:schemeClr>
                  </a:glow>
                </a:effectLst>
              </a:rPr>
              <a:t>Even if </a:t>
            </a:r>
            <a:r>
              <a:rPr lang="en-US" sz="2400" b="1" dirty="0" smtClean="0">
                <a:solidFill>
                  <a:schemeClr val="tx1"/>
                </a:solidFill>
                <a:effectLst>
                  <a:glow rad="38100">
                    <a:schemeClr val="bg1">
                      <a:lumMod val="50000"/>
                      <a:lumOff val="50000"/>
                      <a:alpha val="20000"/>
                    </a:schemeClr>
                  </a:glow>
                </a:effectLst>
              </a:rPr>
              <a:t>mild initial </a:t>
            </a:r>
            <a:r>
              <a:rPr lang="en-US" sz="2400" b="1" dirty="0">
                <a:solidFill>
                  <a:schemeClr val="tx1"/>
                </a:solidFill>
                <a:effectLst>
                  <a:glow rad="38100">
                    <a:schemeClr val="bg1">
                      <a:lumMod val="50000"/>
                      <a:lumOff val="50000"/>
                      <a:alpha val="20000"/>
                    </a:schemeClr>
                  </a:glow>
                </a:effectLst>
              </a:rPr>
              <a:t>symptoms </a:t>
            </a:r>
          </a:p>
          <a:p>
            <a:pPr lvl="2">
              <a:lnSpc>
                <a:spcPct val="90000"/>
              </a:lnSpc>
            </a:pPr>
            <a:r>
              <a:rPr lang="en-US" sz="2400" b="1" dirty="0" smtClean="0">
                <a:solidFill>
                  <a:srgbClr val="FFFF00"/>
                </a:solidFill>
                <a:effectLst>
                  <a:glow rad="38100">
                    <a:schemeClr val="bg1">
                      <a:lumMod val="50000"/>
                      <a:lumOff val="50000"/>
                      <a:alpha val="20000"/>
                    </a:schemeClr>
                  </a:glow>
                </a:effectLst>
              </a:rPr>
              <a:t>Delayed ALI</a:t>
            </a:r>
            <a:endParaRPr lang="en-US" sz="2400" b="1" dirty="0">
              <a:solidFill>
                <a:srgbClr val="FFFF00"/>
              </a:solidFill>
              <a:effectLst>
                <a:glow rad="38100">
                  <a:schemeClr val="bg1">
                    <a:lumMod val="50000"/>
                    <a:lumOff val="50000"/>
                    <a:alpha val="20000"/>
                  </a:schemeClr>
                </a:glow>
              </a:effectLst>
            </a:endParaRPr>
          </a:p>
          <a:p>
            <a:endParaRPr lang="en-US" dirty="0"/>
          </a:p>
        </p:txBody>
      </p:sp>
      <p:pic>
        <p:nvPicPr>
          <p:cNvPr id="4" name="Picture 3"/>
          <p:cNvPicPr>
            <a:picLocks noChangeAspect="1"/>
          </p:cNvPicPr>
          <p:nvPr/>
        </p:nvPicPr>
        <p:blipFill>
          <a:blip r:embed="rId3"/>
          <a:stretch>
            <a:fillRect/>
          </a:stretch>
        </p:blipFill>
        <p:spPr>
          <a:xfrm>
            <a:off x="7512148" y="2973172"/>
            <a:ext cx="3329940" cy="2938924"/>
          </a:xfrm>
          <a:prstGeom prst="rect">
            <a:avLst/>
          </a:prstGeom>
        </p:spPr>
      </p:pic>
    </p:spTree>
    <p:extLst>
      <p:ext uri="{BB962C8B-B14F-4D97-AF65-F5344CB8AC3E}">
        <p14:creationId xmlns:p14="http://schemas.microsoft.com/office/powerpoint/2010/main" val="45819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56492"/>
          </a:xfrm>
        </p:spPr>
        <p:txBody>
          <a:bodyPr/>
          <a:lstStyle/>
          <a:p>
            <a:r>
              <a:rPr lang="en-US" dirty="0" smtClean="0"/>
              <a:t>Quiz</a:t>
            </a:r>
            <a:endParaRPr lang="en-US" dirty="0"/>
          </a:p>
        </p:txBody>
      </p:sp>
      <p:sp>
        <p:nvSpPr>
          <p:cNvPr id="3" name="Content Placeholder 2"/>
          <p:cNvSpPr>
            <a:spLocks noGrp="1"/>
          </p:cNvSpPr>
          <p:nvPr>
            <p:ph idx="1"/>
          </p:nvPr>
        </p:nvSpPr>
        <p:spPr>
          <a:xfrm>
            <a:off x="1141413" y="1547447"/>
            <a:ext cx="9905998" cy="4243754"/>
          </a:xfrm>
        </p:spPr>
        <p:txBody>
          <a:bodyPr>
            <a:normAutofit lnSpcReduction="10000"/>
          </a:bodyPr>
          <a:lstStyle/>
          <a:p>
            <a:pPr marL="0" indent="0">
              <a:buSzTx/>
              <a:buNone/>
            </a:pPr>
            <a:r>
              <a:rPr lang="en-US" sz="4000" dirty="0"/>
              <a:t>Which is most important for victims with irritant gas inhalations?</a:t>
            </a:r>
            <a:endParaRPr lang="en-US" sz="1400" dirty="0"/>
          </a:p>
          <a:p>
            <a:pPr marL="914400" lvl="1" indent="-447675">
              <a:buFont typeface="Wingdings" pitchFamily="2" charset="2"/>
              <a:buAutoNum type="alphaUcPeriod"/>
            </a:pPr>
            <a:r>
              <a:rPr lang="en-US" sz="3600" dirty="0" err="1"/>
              <a:t>Cricothyroidotomy</a:t>
            </a:r>
            <a:endParaRPr lang="en-US" sz="3600" dirty="0"/>
          </a:p>
          <a:p>
            <a:pPr marL="914400" lvl="1" indent="-447675">
              <a:buFont typeface="Wingdings" pitchFamily="2" charset="2"/>
              <a:buAutoNum type="alphaUcPeriod"/>
            </a:pPr>
            <a:r>
              <a:rPr lang="en-US" sz="3600" dirty="0"/>
              <a:t>Oxygen</a:t>
            </a:r>
          </a:p>
          <a:p>
            <a:pPr marL="914400" lvl="1" indent="-447675">
              <a:buFont typeface="Wingdings" pitchFamily="2" charset="2"/>
              <a:buAutoNum type="alphaUcPeriod"/>
            </a:pPr>
            <a:r>
              <a:rPr lang="en-US" sz="3600" dirty="0"/>
              <a:t>Tracheostomy</a:t>
            </a:r>
          </a:p>
          <a:p>
            <a:pPr marL="914400" lvl="1" indent="-447675">
              <a:buFont typeface="Wingdings" pitchFamily="2" charset="2"/>
              <a:buAutoNum type="alphaUcPeriod"/>
            </a:pPr>
            <a:r>
              <a:rPr lang="en-US" sz="3600" dirty="0"/>
              <a:t>Ventilation</a:t>
            </a:r>
          </a:p>
          <a:p>
            <a:endParaRPr lang="en-US" dirty="0"/>
          </a:p>
        </p:txBody>
      </p:sp>
    </p:spTree>
    <p:extLst>
      <p:ext uri="{BB962C8B-B14F-4D97-AF65-F5344CB8AC3E}">
        <p14:creationId xmlns:p14="http://schemas.microsoft.com/office/powerpoint/2010/main" val="47986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56492"/>
          </a:xfrm>
        </p:spPr>
        <p:txBody>
          <a:bodyPr/>
          <a:lstStyle/>
          <a:p>
            <a:r>
              <a:rPr lang="en-US" dirty="0" smtClean="0"/>
              <a:t>Quiz</a:t>
            </a:r>
            <a:endParaRPr lang="en-US" dirty="0"/>
          </a:p>
        </p:txBody>
      </p:sp>
      <p:sp>
        <p:nvSpPr>
          <p:cNvPr id="3" name="Content Placeholder 2"/>
          <p:cNvSpPr>
            <a:spLocks noGrp="1"/>
          </p:cNvSpPr>
          <p:nvPr>
            <p:ph idx="1"/>
          </p:nvPr>
        </p:nvSpPr>
        <p:spPr>
          <a:xfrm>
            <a:off x="1141413" y="1547447"/>
            <a:ext cx="9905998" cy="4243754"/>
          </a:xfrm>
        </p:spPr>
        <p:txBody>
          <a:bodyPr>
            <a:normAutofit lnSpcReduction="10000"/>
          </a:bodyPr>
          <a:lstStyle/>
          <a:p>
            <a:pPr marL="0" indent="0">
              <a:buSzTx/>
              <a:buNone/>
            </a:pPr>
            <a:r>
              <a:rPr lang="en-US" sz="4000" dirty="0"/>
              <a:t>Which is most important for victims with irritant gas inhalations?</a:t>
            </a:r>
            <a:endParaRPr lang="en-US" sz="1400" dirty="0"/>
          </a:p>
          <a:p>
            <a:pPr marL="914400" lvl="1" indent="-447675">
              <a:buFont typeface="Wingdings" pitchFamily="2" charset="2"/>
              <a:buAutoNum type="alphaUcPeriod"/>
            </a:pPr>
            <a:r>
              <a:rPr lang="en-US" sz="3600" dirty="0" err="1"/>
              <a:t>Cricothyroidotomy</a:t>
            </a:r>
            <a:endParaRPr lang="en-US" sz="3600" dirty="0"/>
          </a:p>
          <a:p>
            <a:pPr marL="914400" lvl="1" indent="-447675">
              <a:buFont typeface="Wingdings" pitchFamily="2" charset="2"/>
              <a:buAutoNum type="alphaUcPeriod"/>
            </a:pPr>
            <a:r>
              <a:rPr lang="en-US" sz="3600" dirty="0"/>
              <a:t>Oxygen</a:t>
            </a:r>
          </a:p>
          <a:p>
            <a:pPr marL="914400" lvl="1" indent="-447675">
              <a:buFont typeface="Wingdings" pitchFamily="2" charset="2"/>
              <a:buAutoNum type="alphaUcPeriod"/>
            </a:pPr>
            <a:r>
              <a:rPr lang="en-US" sz="3600" dirty="0"/>
              <a:t>Tracheostomy</a:t>
            </a:r>
          </a:p>
          <a:p>
            <a:pPr marL="914400" lvl="1" indent="-447675">
              <a:buFont typeface="Wingdings" pitchFamily="2" charset="2"/>
              <a:buAutoNum type="alphaUcPeriod"/>
            </a:pPr>
            <a:r>
              <a:rPr lang="en-US" sz="3600" b="1" dirty="0">
                <a:solidFill>
                  <a:srgbClr val="FFFF00"/>
                </a:solidFill>
              </a:rPr>
              <a:t>Ventilation</a:t>
            </a:r>
          </a:p>
          <a:p>
            <a:endParaRPr lang="en-US" dirty="0"/>
          </a:p>
        </p:txBody>
      </p:sp>
    </p:spTree>
    <p:extLst>
      <p:ext uri="{BB962C8B-B14F-4D97-AF65-F5344CB8AC3E}">
        <p14:creationId xmlns:p14="http://schemas.microsoft.com/office/powerpoint/2010/main" val="249483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11237"/>
          </a:xfrm>
        </p:spPr>
        <p:txBody>
          <a:bodyPr/>
          <a:lstStyle/>
          <a:p>
            <a:r>
              <a:rPr lang="en-US" dirty="0" smtClean="0"/>
              <a:t>Mystery case 1</a:t>
            </a:r>
            <a:endParaRPr lang="en-US" dirty="0"/>
          </a:p>
        </p:txBody>
      </p:sp>
      <p:sp>
        <p:nvSpPr>
          <p:cNvPr id="3" name="Content Placeholder 2"/>
          <p:cNvSpPr>
            <a:spLocks noGrp="1"/>
          </p:cNvSpPr>
          <p:nvPr>
            <p:ph idx="1"/>
          </p:nvPr>
        </p:nvSpPr>
        <p:spPr>
          <a:xfrm>
            <a:off x="1141413" y="1688123"/>
            <a:ext cx="9905998" cy="4909625"/>
          </a:xfrm>
        </p:spPr>
        <p:txBody>
          <a:bodyPr>
            <a:normAutofit/>
          </a:bodyPr>
          <a:lstStyle/>
          <a:p>
            <a:r>
              <a:rPr lang="en-US" sz="2400" b="1" dirty="0" smtClean="0">
                <a:effectLst>
                  <a:glow rad="38100">
                    <a:schemeClr val="bg1">
                      <a:lumMod val="50000"/>
                      <a:lumOff val="50000"/>
                      <a:alpha val="20000"/>
                    </a:schemeClr>
                  </a:glow>
                </a:effectLst>
              </a:rPr>
              <a:t>29 M petroleum refinery worker</a:t>
            </a:r>
          </a:p>
          <a:p>
            <a:r>
              <a:rPr lang="en-US" sz="2400" b="1" dirty="0" smtClean="0">
                <a:effectLst>
                  <a:glow rad="38100">
                    <a:schemeClr val="bg1">
                      <a:lumMod val="50000"/>
                      <a:lumOff val="50000"/>
                      <a:alpha val="20000"/>
                    </a:schemeClr>
                  </a:glow>
                </a:effectLst>
              </a:rPr>
              <a:t>spill of ‘neutralizing agent’</a:t>
            </a:r>
          </a:p>
          <a:p>
            <a:r>
              <a:rPr lang="en-US" sz="2400" b="1" dirty="0" smtClean="0">
                <a:effectLst>
                  <a:glow rad="38100">
                    <a:schemeClr val="bg1">
                      <a:lumMod val="50000"/>
                      <a:lumOff val="50000"/>
                      <a:alpha val="20000"/>
                    </a:schemeClr>
                  </a:glow>
                </a:effectLst>
              </a:rPr>
              <a:t>Describes a ‘suffocating’ smell</a:t>
            </a:r>
          </a:p>
          <a:p>
            <a:r>
              <a:rPr lang="en-US" sz="2400" b="1" dirty="0" smtClean="0">
                <a:effectLst>
                  <a:glow rad="38100">
                    <a:schemeClr val="bg1">
                      <a:lumMod val="50000"/>
                      <a:lumOff val="50000"/>
                      <a:alpha val="20000"/>
                    </a:schemeClr>
                  </a:glow>
                </a:effectLst>
              </a:rPr>
              <a:t>Reports eye, nose, &amp; mouth irritation</a:t>
            </a:r>
          </a:p>
          <a:p>
            <a:r>
              <a:rPr lang="en-US" sz="2400" b="1" dirty="0" smtClean="0">
                <a:effectLst>
                  <a:glow rad="38100">
                    <a:schemeClr val="bg1">
                      <a:lumMod val="50000"/>
                      <a:lumOff val="50000"/>
                      <a:alpha val="20000"/>
                    </a:schemeClr>
                  </a:glow>
                </a:effectLst>
              </a:rPr>
              <a:t>Cough </a:t>
            </a:r>
          </a:p>
          <a:p>
            <a:r>
              <a:rPr lang="en-US" sz="2400" b="1" dirty="0" smtClean="0">
                <a:effectLst>
                  <a:glow rad="38100">
                    <a:schemeClr val="bg1">
                      <a:lumMod val="50000"/>
                      <a:lumOff val="50000"/>
                      <a:alpha val="20000"/>
                    </a:schemeClr>
                  </a:glow>
                </a:effectLst>
              </a:rPr>
              <a:t>No shortness of breath</a:t>
            </a:r>
            <a:endParaRPr lang="en-US" sz="2400" b="1" dirty="0">
              <a:effectLst>
                <a:glow rad="38100">
                  <a:schemeClr val="bg1">
                    <a:lumMod val="50000"/>
                    <a:lumOff val="50000"/>
                    <a:alpha val="20000"/>
                  </a:schemeClr>
                </a:glow>
              </a:effectLst>
            </a:endParaRPr>
          </a:p>
        </p:txBody>
      </p:sp>
      <p:pic>
        <p:nvPicPr>
          <p:cNvPr id="4" name="Picture 3"/>
          <p:cNvPicPr>
            <a:picLocks noChangeAspect="1"/>
          </p:cNvPicPr>
          <p:nvPr/>
        </p:nvPicPr>
        <p:blipFill>
          <a:blip r:embed="rId3"/>
          <a:stretch>
            <a:fillRect/>
          </a:stretch>
        </p:blipFill>
        <p:spPr>
          <a:xfrm>
            <a:off x="7441809" y="1912791"/>
            <a:ext cx="3887299" cy="4164452"/>
          </a:xfrm>
          <a:prstGeom prst="rect">
            <a:avLst/>
          </a:prstGeom>
        </p:spPr>
      </p:pic>
    </p:spTree>
    <p:extLst>
      <p:ext uri="{BB962C8B-B14F-4D97-AF65-F5344CB8AC3E}">
        <p14:creationId xmlns:p14="http://schemas.microsoft.com/office/powerpoint/2010/main" val="333327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00222"/>
          </a:xfrm>
        </p:spPr>
        <p:txBody>
          <a:bodyPr/>
          <a:lstStyle/>
          <a:p>
            <a:r>
              <a:rPr lang="en-US" dirty="0" smtClean="0"/>
              <a:t>Decontamination?</a:t>
            </a:r>
            <a:endParaRPr lang="en-US" dirty="0"/>
          </a:p>
        </p:txBody>
      </p:sp>
      <p:sp>
        <p:nvSpPr>
          <p:cNvPr id="3" name="Content Placeholder 2"/>
          <p:cNvSpPr>
            <a:spLocks noGrp="1"/>
          </p:cNvSpPr>
          <p:nvPr>
            <p:ph idx="1"/>
          </p:nvPr>
        </p:nvSpPr>
        <p:spPr>
          <a:xfrm>
            <a:off x="761586" y="2216907"/>
            <a:ext cx="9905998" cy="3024554"/>
          </a:xfrm>
        </p:spPr>
        <p:txBody>
          <a:bodyPr>
            <a:normAutofit/>
          </a:bodyPr>
          <a:lstStyle/>
          <a:p>
            <a:r>
              <a:rPr lang="en-US" sz="2400" b="1" dirty="0" smtClean="0">
                <a:effectLst>
                  <a:glow rad="38100">
                    <a:schemeClr val="bg1">
                      <a:lumMod val="50000"/>
                      <a:lumOff val="50000"/>
                      <a:alpha val="20000"/>
                    </a:schemeClr>
                  </a:glow>
                </a:effectLst>
              </a:rPr>
              <a:t>Likely gas exposure</a:t>
            </a:r>
          </a:p>
          <a:p>
            <a:r>
              <a:rPr lang="en-US" sz="2400" b="1" dirty="0" smtClean="0">
                <a:effectLst>
                  <a:glow rad="38100">
                    <a:schemeClr val="bg1">
                      <a:lumMod val="50000"/>
                      <a:lumOff val="50000"/>
                      <a:alpha val="20000"/>
                    </a:schemeClr>
                  </a:glow>
                </a:effectLst>
              </a:rPr>
              <a:t>Unknown agent</a:t>
            </a:r>
          </a:p>
          <a:p>
            <a:pPr lvl="1"/>
            <a:r>
              <a:rPr lang="en-US" sz="2400" b="1" dirty="0" err="1" smtClean="0">
                <a:effectLst>
                  <a:glow rad="38100">
                    <a:schemeClr val="bg1">
                      <a:lumMod val="50000"/>
                      <a:lumOff val="50000"/>
                      <a:alpha val="20000"/>
                    </a:schemeClr>
                  </a:glow>
                </a:effectLst>
              </a:rPr>
              <a:t>decon</a:t>
            </a:r>
            <a:r>
              <a:rPr lang="en-US" sz="2400" b="1" dirty="0" smtClean="0">
                <a:effectLst>
                  <a:glow rad="38100">
                    <a:schemeClr val="bg1">
                      <a:lumMod val="50000"/>
                      <a:lumOff val="50000"/>
                      <a:alpha val="20000"/>
                    </a:schemeClr>
                  </a:glow>
                </a:effectLst>
              </a:rPr>
              <a:t> with copious water </a:t>
            </a:r>
          </a:p>
          <a:p>
            <a:pPr lvl="1"/>
            <a:r>
              <a:rPr lang="en-US" sz="2400" b="1" dirty="0" smtClean="0">
                <a:effectLst>
                  <a:glow rad="38100">
                    <a:schemeClr val="bg1">
                      <a:lumMod val="50000"/>
                      <a:lumOff val="50000"/>
                      <a:alpha val="20000"/>
                    </a:schemeClr>
                  </a:glow>
                </a:effectLst>
              </a:rPr>
              <a:t>prior to entering patient care area</a:t>
            </a:r>
            <a:endParaRPr lang="en-US" sz="2400" b="1" dirty="0">
              <a:effectLst>
                <a:glow rad="38100">
                  <a:schemeClr val="bg1">
                    <a:lumMod val="50000"/>
                    <a:lumOff val="50000"/>
                    <a:alpha val="20000"/>
                  </a:schemeClr>
                </a:glow>
              </a:effectLst>
            </a:endParaRPr>
          </a:p>
        </p:txBody>
      </p:sp>
      <p:pic>
        <p:nvPicPr>
          <p:cNvPr id="4" name="Picture 3"/>
          <p:cNvPicPr>
            <a:picLocks noChangeAspect="1"/>
          </p:cNvPicPr>
          <p:nvPr/>
        </p:nvPicPr>
        <p:blipFill>
          <a:blip r:embed="rId3"/>
          <a:stretch>
            <a:fillRect/>
          </a:stretch>
        </p:blipFill>
        <p:spPr>
          <a:xfrm>
            <a:off x="6879102" y="2087403"/>
            <a:ext cx="4684541" cy="3283561"/>
          </a:xfrm>
          <a:prstGeom prst="rect">
            <a:avLst/>
          </a:prstGeom>
        </p:spPr>
      </p:pic>
      <p:sp>
        <p:nvSpPr>
          <p:cNvPr id="5" name="TextBox 4"/>
          <p:cNvSpPr txBox="1"/>
          <p:nvPr/>
        </p:nvSpPr>
        <p:spPr>
          <a:xfrm>
            <a:off x="6921304" y="5500468"/>
            <a:ext cx="4642339" cy="276999"/>
          </a:xfrm>
          <a:prstGeom prst="rect">
            <a:avLst/>
          </a:prstGeom>
          <a:noFill/>
        </p:spPr>
        <p:txBody>
          <a:bodyPr wrap="square" rtlCol="0">
            <a:spAutoFit/>
          </a:bodyPr>
          <a:lstStyle/>
          <a:p>
            <a:pPr algn="ctr"/>
            <a:r>
              <a:rPr lang="en-US" sz="1200" dirty="0"/>
              <a:t>e</a:t>
            </a:r>
            <a:r>
              <a:rPr lang="en-US" sz="1200" dirty="0" smtClean="0"/>
              <a:t>mergencymedicalassociates.com</a:t>
            </a:r>
            <a:endParaRPr lang="en-US" sz="1200" dirty="0"/>
          </a:p>
        </p:txBody>
      </p:sp>
    </p:spTree>
    <p:extLst>
      <p:ext uri="{BB962C8B-B14F-4D97-AF65-F5344CB8AC3E}">
        <p14:creationId xmlns:p14="http://schemas.microsoft.com/office/powerpoint/2010/main" val="2587146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12763"/>
          </a:xfrm>
        </p:spPr>
        <p:txBody>
          <a:bodyPr/>
          <a:lstStyle/>
          <a:p>
            <a:r>
              <a:rPr lang="en-US" dirty="0" smtClean="0"/>
              <a:t>exam</a:t>
            </a:r>
            <a:endParaRPr lang="en-US" dirty="0"/>
          </a:p>
        </p:txBody>
      </p:sp>
      <p:sp>
        <p:nvSpPr>
          <p:cNvPr id="3" name="Content Placeholder 2"/>
          <p:cNvSpPr>
            <a:spLocks noGrp="1"/>
          </p:cNvSpPr>
          <p:nvPr>
            <p:ph idx="1"/>
          </p:nvPr>
        </p:nvSpPr>
        <p:spPr/>
        <p:txBody>
          <a:bodyPr>
            <a:normAutofit fontScale="92500" lnSpcReduction="20000"/>
          </a:bodyPr>
          <a:lstStyle/>
          <a:p>
            <a:r>
              <a:rPr lang="en-US" sz="2400" b="1" dirty="0" smtClean="0">
                <a:effectLst>
                  <a:glow rad="38100">
                    <a:schemeClr val="bg1">
                      <a:lumMod val="50000"/>
                      <a:lumOff val="50000"/>
                      <a:alpha val="20000"/>
                    </a:schemeClr>
                  </a:glow>
                </a:effectLst>
              </a:rPr>
              <a:t>Protecting airway </a:t>
            </a:r>
          </a:p>
          <a:p>
            <a:r>
              <a:rPr lang="en-US" sz="2400" b="1" dirty="0" smtClean="0">
                <a:effectLst>
                  <a:glow rad="38100">
                    <a:schemeClr val="bg1">
                      <a:lumMod val="50000"/>
                      <a:lumOff val="50000"/>
                      <a:alpha val="20000"/>
                    </a:schemeClr>
                  </a:glow>
                </a:effectLst>
              </a:rPr>
              <a:t>Cough</a:t>
            </a:r>
          </a:p>
          <a:p>
            <a:r>
              <a:rPr lang="en-US" sz="2400" b="1" dirty="0">
                <a:effectLst>
                  <a:glow rad="38100">
                    <a:schemeClr val="bg1">
                      <a:lumMod val="50000"/>
                      <a:lumOff val="50000"/>
                      <a:alpha val="20000"/>
                    </a:schemeClr>
                  </a:glow>
                </a:effectLst>
              </a:rPr>
              <a:t>C</a:t>
            </a:r>
            <a:r>
              <a:rPr lang="en-US" sz="2400" b="1" dirty="0" smtClean="0">
                <a:effectLst>
                  <a:glow rad="38100">
                    <a:schemeClr val="bg1">
                      <a:lumMod val="50000"/>
                      <a:lumOff val="50000"/>
                      <a:alpha val="20000"/>
                    </a:schemeClr>
                  </a:glow>
                </a:effectLst>
              </a:rPr>
              <a:t>lear breath sounds </a:t>
            </a:r>
          </a:p>
          <a:p>
            <a:r>
              <a:rPr lang="en-US" sz="2400" b="1" dirty="0" smtClean="0">
                <a:effectLst>
                  <a:glow rad="38100">
                    <a:schemeClr val="bg1">
                      <a:lumMod val="50000"/>
                      <a:lumOff val="50000"/>
                      <a:alpha val="20000"/>
                    </a:schemeClr>
                  </a:glow>
                </a:effectLst>
              </a:rPr>
              <a:t>No stridor or dysphonia</a:t>
            </a:r>
          </a:p>
          <a:p>
            <a:r>
              <a:rPr lang="en-US" sz="2400" b="1" dirty="0" smtClean="0">
                <a:effectLst>
                  <a:glow rad="38100">
                    <a:schemeClr val="bg1">
                      <a:lumMod val="50000"/>
                      <a:lumOff val="50000"/>
                      <a:alpha val="20000"/>
                    </a:schemeClr>
                  </a:glow>
                </a:effectLst>
              </a:rPr>
              <a:t>Conjunctival injection</a:t>
            </a:r>
          </a:p>
          <a:p>
            <a:r>
              <a:rPr lang="en-US" sz="2400" b="1" dirty="0" smtClean="0">
                <a:effectLst>
                  <a:glow rad="38100">
                    <a:schemeClr val="bg1">
                      <a:lumMod val="50000"/>
                      <a:lumOff val="50000"/>
                      <a:alpha val="20000"/>
                    </a:schemeClr>
                  </a:glow>
                </a:effectLst>
              </a:rPr>
              <a:t>Rhinitis</a:t>
            </a:r>
          </a:p>
          <a:p>
            <a:r>
              <a:rPr lang="en-US" sz="2400" b="1" dirty="0" smtClean="0">
                <a:effectLst>
                  <a:glow rad="38100">
                    <a:schemeClr val="bg1">
                      <a:lumMod val="50000"/>
                      <a:lumOff val="50000"/>
                      <a:alpha val="20000"/>
                    </a:schemeClr>
                  </a:glow>
                </a:effectLst>
              </a:rPr>
              <a:t>Pharyngitis</a:t>
            </a:r>
          </a:p>
          <a:p>
            <a:endParaRPr lang="en-US" dirty="0" smtClean="0"/>
          </a:p>
        </p:txBody>
      </p:sp>
      <p:pic>
        <p:nvPicPr>
          <p:cNvPr id="4" name="Picture 3"/>
          <p:cNvPicPr>
            <a:picLocks noChangeAspect="1"/>
          </p:cNvPicPr>
          <p:nvPr/>
        </p:nvPicPr>
        <p:blipFill>
          <a:blip r:embed="rId2"/>
          <a:stretch>
            <a:fillRect/>
          </a:stretch>
        </p:blipFill>
        <p:spPr>
          <a:xfrm>
            <a:off x="6546067" y="2790165"/>
            <a:ext cx="4144500" cy="2428949"/>
          </a:xfrm>
          <a:prstGeom prst="rect">
            <a:avLst/>
          </a:prstGeom>
        </p:spPr>
      </p:pic>
    </p:spTree>
    <p:extLst>
      <p:ext uri="{BB962C8B-B14F-4D97-AF65-F5344CB8AC3E}">
        <p14:creationId xmlns:p14="http://schemas.microsoft.com/office/powerpoint/2010/main" val="407544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Given exam findings, what is the water solubility of this agent?</a:t>
            </a:r>
            <a:endParaRPr lang="en-US" dirty="0"/>
          </a:p>
        </p:txBody>
      </p:sp>
      <p:sp>
        <p:nvSpPr>
          <p:cNvPr id="3" name="Content Placeholder 2"/>
          <p:cNvSpPr>
            <a:spLocks noGrp="1"/>
          </p:cNvSpPr>
          <p:nvPr>
            <p:ph idx="1"/>
          </p:nvPr>
        </p:nvSpPr>
        <p:spPr>
          <a:xfrm>
            <a:off x="1141413" y="2666999"/>
            <a:ext cx="9905998" cy="1890933"/>
          </a:xfrm>
        </p:spPr>
        <p:txBody>
          <a:bodyPr>
            <a:normAutofit/>
          </a:bodyPr>
          <a:lstStyle/>
          <a:p>
            <a:pPr marL="457200" lvl="1" indent="0">
              <a:buNone/>
            </a:pPr>
            <a:endParaRPr lang="en-US" dirty="0" smtClean="0"/>
          </a:p>
        </p:txBody>
      </p:sp>
    </p:spTree>
    <p:extLst>
      <p:ext uri="{BB962C8B-B14F-4D97-AF65-F5344CB8AC3E}">
        <p14:creationId xmlns:p14="http://schemas.microsoft.com/office/powerpoint/2010/main" val="423224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Given exam findings, what is the water solubility of this agent?</a:t>
            </a:r>
            <a:endParaRPr lang="en-US" dirty="0"/>
          </a:p>
        </p:txBody>
      </p:sp>
      <p:sp>
        <p:nvSpPr>
          <p:cNvPr id="3" name="Content Placeholder 2"/>
          <p:cNvSpPr>
            <a:spLocks noGrp="1"/>
          </p:cNvSpPr>
          <p:nvPr>
            <p:ph idx="1"/>
          </p:nvPr>
        </p:nvSpPr>
        <p:spPr>
          <a:xfrm>
            <a:off x="1141413" y="2666999"/>
            <a:ext cx="9905998" cy="1890933"/>
          </a:xfrm>
        </p:spPr>
        <p:txBody>
          <a:bodyPr>
            <a:normAutofit/>
          </a:bodyPr>
          <a:lstStyle/>
          <a:p>
            <a:pPr marL="0" indent="0" algn="ctr">
              <a:buNone/>
            </a:pPr>
            <a:r>
              <a:rPr lang="en-US" sz="3200" b="1" dirty="0" smtClean="0">
                <a:solidFill>
                  <a:srgbClr val="FFFF00"/>
                </a:solidFill>
                <a:effectLst>
                  <a:glow rad="38100">
                    <a:schemeClr val="bg1">
                      <a:lumMod val="50000"/>
                      <a:lumOff val="50000"/>
                      <a:alpha val="20000"/>
                    </a:schemeClr>
                  </a:glow>
                </a:effectLst>
              </a:rPr>
              <a:t>Highly water soluble irritant gas</a:t>
            </a:r>
          </a:p>
          <a:p>
            <a:pPr marL="457200" lvl="1" indent="0">
              <a:buNone/>
            </a:pPr>
            <a:endParaRPr lang="en-US" dirty="0" smtClean="0"/>
          </a:p>
        </p:txBody>
      </p:sp>
    </p:spTree>
    <p:extLst>
      <p:ext uri="{BB962C8B-B14F-4D97-AF65-F5344CB8AC3E}">
        <p14:creationId xmlns:p14="http://schemas.microsoft.com/office/powerpoint/2010/main" val="422822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42425"/>
          </a:xfrm>
        </p:spPr>
        <p:txBody>
          <a:bodyPr/>
          <a:lstStyle/>
          <a:p>
            <a:r>
              <a:rPr lang="en-US" dirty="0" smtClean="0"/>
              <a:t>Irritant Gases: general effects</a:t>
            </a:r>
            <a:endParaRPr lang="en-US" dirty="0"/>
          </a:p>
        </p:txBody>
      </p:sp>
      <p:sp>
        <p:nvSpPr>
          <p:cNvPr id="3" name="Content Placeholder 2"/>
          <p:cNvSpPr>
            <a:spLocks noGrp="1"/>
          </p:cNvSpPr>
          <p:nvPr>
            <p:ph sz="half" idx="1"/>
          </p:nvPr>
        </p:nvSpPr>
        <p:spPr>
          <a:xfrm>
            <a:off x="309489" y="1744395"/>
            <a:ext cx="6664755" cy="4937760"/>
          </a:xfrm>
        </p:spPr>
        <p:txBody>
          <a:bodyPr>
            <a:normAutofit/>
          </a:bodyPr>
          <a:lstStyle/>
          <a:p>
            <a:pPr>
              <a:lnSpc>
                <a:spcPct val="90000"/>
              </a:lnSpc>
            </a:pPr>
            <a:r>
              <a:rPr lang="en-US" sz="2000" b="1" dirty="0">
                <a:solidFill>
                  <a:schemeClr val="tx1"/>
                </a:solidFill>
              </a:rPr>
              <a:t>Classified according to water </a:t>
            </a:r>
            <a:r>
              <a:rPr lang="en-US" sz="2000" b="1" dirty="0" smtClean="0">
                <a:solidFill>
                  <a:schemeClr val="tx1"/>
                </a:solidFill>
              </a:rPr>
              <a:t>solubility: determines </a:t>
            </a:r>
            <a:r>
              <a:rPr lang="en-US" sz="2000" b="1" dirty="0">
                <a:solidFill>
                  <a:schemeClr val="tx1"/>
                </a:solidFill>
              </a:rPr>
              <a:t>clinical effects </a:t>
            </a:r>
          </a:p>
          <a:p>
            <a:pPr lvl="1">
              <a:lnSpc>
                <a:spcPct val="90000"/>
              </a:lnSpc>
            </a:pPr>
            <a:r>
              <a:rPr lang="en-US" sz="2000" b="1" dirty="0">
                <a:solidFill>
                  <a:srgbClr val="FFFF00"/>
                </a:solidFill>
              </a:rPr>
              <a:t>Highly water-soluble</a:t>
            </a:r>
          </a:p>
          <a:p>
            <a:pPr lvl="2">
              <a:lnSpc>
                <a:spcPct val="90000"/>
              </a:lnSpc>
            </a:pPr>
            <a:r>
              <a:rPr lang="en-US" sz="2000" b="1" dirty="0" smtClean="0">
                <a:solidFill>
                  <a:schemeClr val="tx1"/>
                </a:solidFill>
              </a:rPr>
              <a:t>mucous </a:t>
            </a:r>
            <a:r>
              <a:rPr lang="en-US" sz="2000" b="1" dirty="0">
                <a:solidFill>
                  <a:schemeClr val="tx1"/>
                </a:solidFill>
              </a:rPr>
              <a:t>membranes </a:t>
            </a:r>
            <a:r>
              <a:rPr lang="en-US" sz="2000" b="1" dirty="0" smtClean="0">
                <a:solidFill>
                  <a:schemeClr val="tx1"/>
                </a:solidFill>
              </a:rPr>
              <a:t>of </a:t>
            </a:r>
            <a:r>
              <a:rPr lang="en-US" sz="2000" b="1" dirty="0">
                <a:solidFill>
                  <a:schemeClr val="tx1"/>
                </a:solidFill>
              </a:rPr>
              <a:t>eyes &amp; upper airway</a:t>
            </a:r>
          </a:p>
          <a:p>
            <a:pPr lvl="1">
              <a:lnSpc>
                <a:spcPct val="90000"/>
              </a:lnSpc>
            </a:pPr>
            <a:r>
              <a:rPr lang="en-US" sz="2000" b="1" dirty="0">
                <a:solidFill>
                  <a:srgbClr val="FFFF00"/>
                </a:solidFill>
              </a:rPr>
              <a:t>Intermediately water-soluble</a:t>
            </a:r>
          </a:p>
          <a:p>
            <a:pPr lvl="2">
              <a:lnSpc>
                <a:spcPct val="90000"/>
              </a:lnSpc>
            </a:pPr>
            <a:r>
              <a:rPr lang="en-US" sz="2000" b="1" dirty="0" smtClean="0">
                <a:solidFill>
                  <a:schemeClr val="tx1"/>
                </a:solidFill>
              </a:rPr>
              <a:t>upper </a:t>
            </a:r>
            <a:r>
              <a:rPr lang="en-US" sz="2000" b="1" dirty="0">
                <a:solidFill>
                  <a:schemeClr val="tx1"/>
                </a:solidFill>
              </a:rPr>
              <a:t>airway &amp; alveoli</a:t>
            </a:r>
          </a:p>
          <a:p>
            <a:pPr lvl="1">
              <a:lnSpc>
                <a:spcPct val="90000"/>
              </a:lnSpc>
            </a:pPr>
            <a:r>
              <a:rPr lang="en-US" sz="2000" b="1" dirty="0">
                <a:solidFill>
                  <a:srgbClr val="FFFF00"/>
                </a:solidFill>
              </a:rPr>
              <a:t>Slightly water-soluble</a:t>
            </a:r>
          </a:p>
          <a:p>
            <a:pPr lvl="2">
              <a:lnSpc>
                <a:spcPct val="90000"/>
              </a:lnSpc>
            </a:pPr>
            <a:r>
              <a:rPr lang="en-US" sz="2000" b="1" dirty="0" smtClean="0">
                <a:solidFill>
                  <a:schemeClr val="tx1"/>
                </a:solidFill>
              </a:rPr>
              <a:t>alveolar-capillary </a:t>
            </a:r>
            <a:r>
              <a:rPr lang="en-US" sz="2000" b="1" dirty="0">
                <a:solidFill>
                  <a:schemeClr val="tx1"/>
                </a:solidFill>
              </a:rPr>
              <a:t>membrane</a:t>
            </a:r>
          </a:p>
          <a:p>
            <a:pPr lvl="2">
              <a:lnSpc>
                <a:spcPct val="90000"/>
              </a:lnSpc>
            </a:pPr>
            <a:r>
              <a:rPr lang="en-US" sz="2000" b="1" dirty="0">
                <a:solidFill>
                  <a:schemeClr val="tx1"/>
                </a:solidFill>
              </a:rPr>
              <a:t>Inadequate warning properties </a:t>
            </a:r>
          </a:p>
          <a:p>
            <a:pPr lvl="3">
              <a:lnSpc>
                <a:spcPct val="90000"/>
              </a:lnSpc>
            </a:pPr>
            <a:r>
              <a:rPr lang="en-US" sz="2000" b="1" dirty="0">
                <a:solidFill>
                  <a:schemeClr val="tx1"/>
                </a:solidFill>
              </a:rPr>
              <a:t>Can result in prolonged exposures</a:t>
            </a:r>
          </a:p>
          <a:p>
            <a:pPr lvl="2">
              <a:lnSpc>
                <a:spcPct val="90000"/>
              </a:lnSpc>
            </a:pPr>
            <a:r>
              <a:rPr lang="en-US" sz="2000" b="1" dirty="0" smtClean="0">
                <a:solidFill>
                  <a:schemeClr val="tx1"/>
                </a:solidFill>
              </a:rPr>
              <a:t>delayed-onset</a:t>
            </a:r>
            <a:r>
              <a:rPr lang="en-US" sz="2000" b="1" dirty="0">
                <a:solidFill>
                  <a:schemeClr val="tx1"/>
                </a:solidFill>
              </a:rPr>
              <a:t> </a:t>
            </a:r>
            <a:r>
              <a:rPr lang="en-US" sz="2000" b="1" dirty="0" smtClean="0">
                <a:solidFill>
                  <a:schemeClr val="tx1"/>
                </a:solidFill>
              </a:rPr>
              <a:t>acute lung injury (ALI)</a:t>
            </a:r>
            <a:endParaRPr lang="en-US" sz="2000" b="1" dirty="0">
              <a:solidFill>
                <a:schemeClr val="tx1"/>
              </a:solidFill>
            </a:endParaRP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7281977" y="2099603"/>
            <a:ext cx="4568487" cy="3691597"/>
          </a:xfrm>
          <a:prstGeom prst="rect">
            <a:avLst/>
          </a:prstGeom>
        </p:spPr>
      </p:pic>
      <p:sp>
        <p:nvSpPr>
          <p:cNvPr id="6" name="TextBox 5"/>
          <p:cNvSpPr txBox="1"/>
          <p:nvPr/>
        </p:nvSpPr>
        <p:spPr>
          <a:xfrm>
            <a:off x="7589709" y="5791200"/>
            <a:ext cx="3953022" cy="276999"/>
          </a:xfrm>
          <a:prstGeom prst="rect">
            <a:avLst/>
          </a:prstGeom>
          <a:noFill/>
        </p:spPr>
        <p:txBody>
          <a:bodyPr wrap="square" rtlCol="0">
            <a:spAutoFit/>
          </a:bodyPr>
          <a:lstStyle/>
          <a:p>
            <a:pPr algn="ctr"/>
            <a:r>
              <a:rPr lang="en-US" sz="1200" dirty="0" smtClean="0"/>
              <a:t>www.medicinenet.com</a:t>
            </a:r>
            <a:endParaRPr lang="en-US" sz="1200" dirty="0"/>
          </a:p>
        </p:txBody>
      </p:sp>
    </p:spTree>
    <p:extLst>
      <p:ext uri="{BB962C8B-B14F-4D97-AF65-F5344CB8AC3E}">
        <p14:creationId xmlns:p14="http://schemas.microsoft.com/office/powerpoint/2010/main" val="162368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54966"/>
          </a:xfrm>
        </p:spPr>
        <p:txBody>
          <a:bodyPr/>
          <a:lstStyle/>
          <a:p>
            <a:r>
              <a:rPr lang="en-US" dirty="0" smtClean="0"/>
              <a:t>Anhydrous ammonia</a:t>
            </a:r>
            <a:endParaRPr lang="en-US" dirty="0"/>
          </a:p>
        </p:txBody>
      </p:sp>
      <p:sp>
        <p:nvSpPr>
          <p:cNvPr id="3" name="Content Placeholder 2"/>
          <p:cNvSpPr>
            <a:spLocks noGrp="1"/>
          </p:cNvSpPr>
          <p:nvPr>
            <p:ph idx="1"/>
          </p:nvPr>
        </p:nvSpPr>
        <p:spPr>
          <a:xfrm>
            <a:off x="492369" y="1702191"/>
            <a:ext cx="10555042" cy="4811151"/>
          </a:xfrm>
        </p:spPr>
        <p:txBody>
          <a:bodyPr>
            <a:normAutofit/>
          </a:bodyPr>
          <a:lstStyle/>
          <a:p>
            <a:r>
              <a:rPr lang="en-US" sz="2400" b="1" dirty="0" smtClean="0">
                <a:effectLst>
                  <a:glow rad="38100">
                    <a:schemeClr val="bg1">
                      <a:lumMod val="50000"/>
                      <a:lumOff val="50000"/>
                      <a:alpha val="20000"/>
                    </a:schemeClr>
                  </a:glow>
                </a:effectLst>
              </a:rPr>
              <a:t>Highly water soluble irritant gas</a:t>
            </a:r>
          </a:p>
          <a:p>
            <a:r>
              <a:rPr lang="en-US" sz="2400" b="1" dirty="0" smtClean="0">
                <a:effectLst>
                  <a:glow rad="38100">
                    <a:schemeClr val="bg1">
                      <a:lumMod val="50000"/>
                      <a:lumOff val="50000"/>
                      <a:alpha val="20000"/>
                    </a:schemeClr>
                  </a:glow>
                </a:effectLst>
              </a:rPr>
              <a:t>Sources of exposure</a:t>
            </a:r>
          </a:p>
          <a:p>
            <a:pPr lvl="1"/>
            <a:r>
              <a:rPr lang="en-US" sz="2400" b="1" dirty="0" smtClean="0">
                <a:effectLst>
                  <a:glow rad="38100">
                    <a:schemeClr val="bg1">
                      <a:lumMod val="50000"/>
                      <a:lumOff val="50000"/>
                      <a:alpha val="20000"/>
                    </a:schemeClr>
                  </a:glow>
                </a:effectLst>
              </a:rPr>
              <a:t>Fertilizer manufacture</a:t>
            </a:r>
          </a:p>
          <a:p>
            <a:pPr lvl="1"/>
            <a:r>
              <a:rPr lang="en-US" sz="2400" b="1" dirty="0" smtClean="0">
                <a:effectLst>
                  <a:glow rad="38100">
                    <a:schemeClr val="bg1">
                      <a:lumMod val="50000"/>
                      <a:lumOff val="50000"/>
                      <a:alpha val="20000"/>
                    </a:schemeClr>
                  </a:glow>
                </a:effectLst>
              </a:rPr>
              <a:t>Commercial refrigerant</a:t>
            </a:r>
          </a:p>
          <a:p>
            <a:pPr lvl="1"/>
            <a:r>
              <a:rPr lang="en-US" sz="2400" b="1" dirty="0" smtClean="0">
                <a:effectLst>
                  <a:glow rad="38100">
                    <a:schemeClr val="bg1">
                      <a:lumMod val="50000"/>
                      <a:lumOff val="50000"/>
                      <a:alpha val="20000"/>
                    </a:schemeClr>
                  </a:glow>
                </a:effectLst>
              </a:rPr>
              <a:t>Explosive manufacture</a:t>
            </a:r>
          </a:p>
          <a:p>
            <a:pPr lvl="1"/>
            <a:r>
              <a:rPr lang="en-US" sz="2400" b="1" dirty="0" smtClean="0">
                <a:effectLst>
                  <a:glow rad="38100">
                    <a:schemeClr val="bg1">
                      <a:lumMod val="50000"/>
                      <a:lumOff val="50000"/>
                      <a:alpha val="20000"/>
                    </a:schemeClr>
                  </a:glow>
                </a:effectLst>
              </a:rPr>
              <a:t>Solvent in textile manufacture</a:t>
            </a:r>
          </a:p>
          <a:p>
            <a:pPr lvl="1"/>
            <a:r>
              <a:rPr lang="en-US" sz="2400" b="1" dirty="0" smtClean="0">
                <a:effectLst>
                  <a:glow rad="38100">
                    <a:schemeClr val="bg1">
                      <a:lumMod val="50000"/>
                      <a:lumOff val="50000"/>
                      <a:alpha val="20000"/>
                    </a:schemeClr>
                  </a:glow>
                </a:effectLst>
              </a:rPr>
              <a:t>Ore extraction/purification in mining</a:t>
            </a:r>
          </a:p>
          <a:p>
            <a:pPr lvl="1"/>
            <a:r>
              <a:rPr lang="en-US" sz="2400" b="1" dirty="0" smtClean="0">
                <a:effectLst>
                  <a:glow rad="38100">
                    <a:schemeClr val="bg1">
                      <a:lumMod val="50000"/>
                      <a:lumOff val="50000"/>
                      <a:alpha val="20000"/>
                    </a:schemeClr>
                  </a:glow>
                </a:effectLst>
              </a:rPr>
              <a:t>Neutralizing agent in petroleum manufacture</a:t>
            </a:r>
          </a:p>
          <a:p>
            <a:pPr lvl="1"/>
            <a:endParaRPr lang="en-US" dirty="0" smtClean="0">
              <a:effectLst>
                <a:glow rad="38100">
                  <a:schemeClr val="bg1">
                    <a:lumMod val="50000"/>
                    <a:lumOff val="50000"/>
                    <a:alpha val="20000"/>
                  </a:schemeClr>
                </a:glow>
              </a:effectLst>
            </a:endParaRPr>
          </a:p>
        </p:txBody>
      </p:sp>
      <p:pic>
        <p:nvPicPr>
          <p:cNvPr id="4" name="Picture 3"/>
          <p:cNvPicPr>
            <a:picLocks noChangeAspect="1"/>
          </p:cNvPicPr>
          <p:nvPr/>
        </p:nvPicPr>
        <p:blipFill>
          <a:blip r:embed="rId2"/>
          <a:stretch>
            <a:fillRect/>
          </a:stretch>
        </p:blipFill>
        <p:spPr>
          <a:xfrm>
            <a:off x="6876171" y="2530792"/>
            <a:ext cx="4038600" cy="2162175"/>
          </a:xfrm>
          <a:prstGeom prst="rect">
            <a:avLst/>
          </a:prstGeom>
        </p:spPr>
      </p:pic>
      <p:sp>
        <p:nvSpPr>
          <p:cNvPr id="5" name="TextBox 4"/>
          <p:cNvSpPr txBox="1"/>
          <p:nvPr/>
        </p:nvSpPr>
        <p:spPr>
          <a:xfrm>
            <a:off x="7005711" y="4797083"/>
            <a:ext cx="3742006" cy="276999"/>
          </a:xfrm>
          <a:prstGeom prst="rect">
            <a:avLst/>
          </a:prstGeom>
          <a:noFill/>
        </p:spPr>
        <p:txBody>
          <a:bodyPr wrap="square" rtlCol="0">
            <a:spAutoFit/>
          </a:bodyPr>
          <a:lstStyle/>
          <a:p>
            <a:pPr algn="ctr"/>
            <a:r>
              <a:rPr lang="en-US" sz="1200" dirty="0" smtClean="0"/>
              <a:t>www.dli.mn.gov</a:t>
            </a:r>
            <a:endParaRPr lang="en-US" sz="1200" dirty="0"/>
          </a:p>
        </p:txBody>
      </p:sp>
    </p:spTree>
    <p:extLst>
      <p:ext uri="{BB962C8B-B14F-4D97-AF65-F5344CB8AC3E}">
        <p14:creationId xmlns:p14="http://schemas.microsoft.com/office/powerpoint/2010/main" val="360220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67508"/>
          </a:xfrm>
        </p:spPr>
        <p:txBody>
          <a:bodyPr/>
          <a:lstStyle/>
          <a:p>
            <a:r>
              <a:rPr lang="en-US" dirty="0" smtClean="0"/>
              <a:t>Ammonia: Toxicity </a:t>
            </a:r>
            <a:endParaRPr lang="en-US" dirty="0"/>
          </a:p>
        </p:txBody>
      </p:sp>
      <p:sp>
        <p:nvSpPr>
          <p:cNvPr id="3" name="Content Placeholder 2"/>
          <p:cNvSpPr>
            <a:spLocks noGrp="1"/>
          </p:cNvSpPr>
          <p:nvPr>
            <p:ph idx="1"/>
          </p:nvPr>
        </p:nvSpPr>
        <p:spPr>
          <a:xfrm>
            <a:off x="731520" y="1702191"/>
            <a:ext cx="10315891" cy="4909624"/>
          </a:xfrm>
        </p:spPr>
        <p:txBody>
          <a:bodyPr/>
          <a:lstStyle/>
          <a:p>
            <a:r>
              <a:rPr lang="en-US" sz="2400" b="1" dirty="0" smtClean="0">
                <a:effectLst>
                  <a:glow rad="38100">
                    <a:schemeClr val="bg1">
                      <a:lumMod val="50000"/>
                      <a:lumOff val="50000"/>
                      <a:alpha val="20000"/>
                    </a:schemeClr>
                  </a:glow>
                </a:effectLst>
              </a:rPr>
              <a:t>Colorless, flammable gas at room temperature</a:t>
            </a:r>
          </a:p>
          <a:p>
            <a:r>
              <a:rPr lang="en-US" sz="2400" b="1" dirty="0" smtClean="0">
                <a:effectLst>
                  <a:glow rad="38100">
                    <a:schemeClr val="bg1">
                      <a:lumMod val="50000"/>
                      <a:lumOff val="50000"/>
                      <a:alpha val="20000"/>
                    </a:schemeClr>
                  </a:glow>
                </a:effectLst>
              </a:rPr>
              <a:t>Shipped as liquid (under its own vapor pressure)</a:t>
            </a:r>
          </a:p>
          <a:p>
            <a:pPr lvl="1"/>
            <a:r>
              <a:rPr lang="en-US" sz="2400" b="1" dirty="0" smtClean="0">
                <a:effectLst>
                  <a:glow rad="38100">
                    <a:schemeClr val="bg1">
                      <a:lumMod val="50000"/>
                      <a:lumOff val="50000"/>
                      <a:alpha val="20000"/>
                    </a:schemeClr>
                  </a:glow>
                </a:effectLst>
              </a:rPr>
              <a:t>Burns, freezing, corrosion of tissues</a:t>
            </a:r>
          </a:p>
          <a:p>
            <a:r>
              <a:rPr lang="en-US" sz="2400" b="1" dirty="0" smtClean="0">
                <a:effectLst>
                  <a:glow rad="38100">
                    <a:schemeClr val="bg1">
                      <a:lumMod val="50000"/>
                      <a:lumOff val="50000"/>
                      <a:alpha val="20000"/>
                    </a:schemeClr>
                  </a:glow>
                </a:effectLst>
              </a:rPr>
              <a:t>Forms ammonium hydroxide in solution </a:t>
            </a:r>
          </a:p>
          <a:p>
            <a:pPr lvl="1"/>
            <a:r>
              <a:rPr lang="en-US" sz="2200" b="1" dirty="0" smtClean="0">
                <a:solidFill>
                  <a:srgbClr val="FFFF00"/>
                </a:solidFill>
                <a:effectLst>
                  <a:glow rad="38100">
                    <a:schemeClr val="bg1">
                      <a:lumMod val="50000"/>
                      <a:lumOff val="50000"/>
                      <a:alpha val="20000"/>
                    </a:schemeClr>
                  </a:glow>
                </a:effectLst>
              </a:rPr>
              <a:t>strong base</a:t>
            </a:r>
            <a:r>
              <a:rPr lang="en-US" sz="2200" b="1" dirty="0" smtClean="0">
                <a:effectLst>
                  <a:glow rad="38100">
                    <a:schemeClr val="bg1">
                      <a:lumMod val="50000"/>
                      <a:lumOff val="50000"/>
                      <a:alpha val="20000"/>
                    </a:schemeClr>
                  </a:glow>
                </a:effectLst>
              </a:rPr>
              <a:t>: liquefactive necrosis</a:t>
            </a:r>
          </a:p>
          <a:p>
            <a:pPr lvl="1"/>
            <a:r>
              <a:rPr lang="en-US" sz="2400" b="1" dirty="0" smtClean="0">
                <a:solidFill>
                  <a:srgbClr val="FFFF00"/>
                </a:solidFill>
                <a:effectLst>
                  <a:glow rad="38100">
                    <a:schemeClr val="bg1">
                      <a:lumMod val="50000"/>
                      <a:lumOff val="50000"/>
                      <a:alpha val="20000"/>
                    </a:schemeClr>
                  </a:glow>
                </a:effectLst>
              </a:rPr>
              <a:t>Dissolves in water covering mucous membranes</a:t>
            </a:r>
          </a:p>
          <a:p>
            <a:pPr lvl="1"/>
            <a:r>
              <a:rPr lang="en-US" sz="2400" b="1" dirty="0" smtClean="0">
                <a:effectLst>
                  <a:glow rad="38100">
                    <a:schemeClr val="bg1">
                      <a:lumMod val="50000"/>
                      <a:lumOff val="50000"/>
                      <a:alpha val="20000"/>
                    </a:schemeClr>
                  </a:glow>
                </a:effectLst>
              </a:rPr>
              <a:t>Corrosive solution: mucous membrane irritation &amp; inflammation</a:t>
            </a:r>
            <a:endParaRPr lang="en-US" sz="2400"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66334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28236"/>
          </a:xfrm>
        </p:spPr>
        <p:txBody>
          <a:bodyPr/>
          <a:lstStyle/>
          <a:p>
            <a:r>
              <a:rPr lang="en-US" dirty="0" smtClean="0"/>
              <a:t>Ammonia: safety &amp; regulation</a:t>
            </a:r>
            <a:endParaRPr lang="en-US" dirty="0"/>
          </a:p>
        </p:txBody>
      </p:sp>
      <p:sp>
        <p:nvSpPr>
          <p:cNvPr id="3" name="Content Placeholder 2"/>
          <p:cNvSpPr>
            <a:spLocks noGrp="1"/>
          </p:cNvSpPr>
          <p:nvPr>
            <p:ph idx="1"/>
          </p:nvPr>
        </p:nvSpPr>
        <p:spPr>
          <a:xfrm>
            <a:off x="384859" y="2343149"/>
            <a:ext cx="5709553" cy="3124201"/>
          </a:xfrm>
        </p:spPr>
        <p:txBody>
          <a:bodyPr>
            <a:noAutofit/>
          </a:bodyPr>
          <a:lstStyle/>
          <a:p>
            <a:r>
              <a:rPr lang="en-US" sz="2400" b="1" dirty="0" smtClean="0">
                <a:solidFill>
                  <a:srgbClr val="FFFF00"/>
                </a:solidFill>
              </a:rPr>
              <a:t>OSHA STEL</a:t>
            </a:r>
            <a:r>
              <a:rPr lang="en-US" sz="2400" b="1" dirty="0" smtClean="0"/>
              <a:t>: 35 ppm TWA </a:t>
            </a:r>
          </a:p>
          <a:p>
            <a:pPr lvl="1"/>
            <a:r>
              <a:rPr lang="en-US" sz="2400" b="1" dirty="0" smtClean="0"/>
              <a:t>(15 minutes over 8 hour day)</a:t>
            </a:r>
          </a:p>
          <a:p>
            <a:r>
              <a:rPr lang="en-US" sz="2400" b="1" dirty="0" smtClean="0">
                <a:solidFill>
                  <a:srgbClr val="FFFF00"/>
                </a:solidFill>
              </a:rPr>
              <a:t>NIOSH REL</a:t>
            </a:r>
            <a:r>
              <a:rPr lang="en-US" sz="2400" b="1" dirty="0" smtClean="0"/>
              <a:t>: 25 ppm TWA </a:t>
            </a:r>
          </a:p>
          <a:p>
            <a:pPr lvl="1"/>
            <a:r>
              <a:rPr lang="en-US" sz="2400" b="1" dirty="0" smtClean="0"/>
              <a:t>(8 hour time weighted average)</a:t>
            </a:r>
          </a:p>
          <a:p>
            <a:r>
              <a:rPr lang="en-US" sz="2400" b="1" dirty="0" smtClean="0">
                <a:solidFill>
                  <a:srgbClr val="FFFF00"/>
                </a:solidFill>
              </a:rPr>
              <a:t>ACGIH TLV</a:t>
            </a:r>
            <a:r>
              <a:rPr lang="en-US" sz="2400" b="1" dirty="0" smtClean="0"/>
              <a:t>: 25 ppm </a:t>
            </a:r>
          </a:p>
          <a:p>
            <a:pPr lvl="1"/>
            <a:r>
              <a:rPr lang="en-US" sz="2400" b="1" dirty="0" smtClean="0"/>
              <a:t>per 8 hour work day X 40 hour work week</a:t>
            </a:r>
            <a:endParaRPr lang="en-US" sz="2400" b="1" dirty="0"/>
          </a:p>
        </p:txBody>
      </p:sp>
      <p:sp>
        <p:nvSpPr>
          <p:cNvPr id="4" name="TextBox 3"/>
          <p:cNvSpPr txBox="1"/>
          <p:nvPr/>
        </p:nvSpPr>
        <p:spPr>
          <a:xfrm>
            <a:off x="4065563" y="6372664"/>
            <a:ext cx="3530991" cy="338554"/>
          </a:xfrm>
          <a:prstGeom prst="rect">
            <a:avLst/>
          </a:prstGeom>
          <a:noFill/>
        </p:spPr>
        <p:txBody>
          <a:bodyPr wrap="square" rtlCol="0">
            <a:spAutoFit/>
          </a:bodyPr>
          <a:lstStyle/>
          <a:p>
            <a:pPr algn="ctr"/>
            <a:r>
              <a:rPr lang="en-US" sz="1600" dirty="0"/>
              <a:t>http://www.cdc.gov/niosh</a:t>
            </a:r>
          </a:p>
        </p:txBody>
      </p:sp>
      <p:pic>
        <p:nvPicPr>
          <p:cNvPr id="5" name="Picture 4"/>
          <p:cNvPicPr>
            <a:picLocks noChangeAspect="1"/>
          </p:cNvPicPr>
          <p:nvPr/>
        </p:nvPicPr>
        <p:blipFill>
          <a:blip r:embed="rId3"/>
          <a:stretch>
            <a:fillRect/>
          </a:stretch>
        </p:blipFill>
        <p:spPr>
          <a:xfrm>
            <a:off x="6128299" y="2514600"/>
            <a:ext cx="5629275" cy="2781300"/>
          </a:xfrm>
          <a:prstGeom prst="rect">
            <a:avLst/>
          </a:prstGeom>
        </p:spPr>
      </p:pic>
    </p:spTree>
    <p:extLst>
      <p:ext uri="{BB962C8B-B14F-4D97-AF65-F5344CB8AC3E}">
        <p14:creationId xmlns:p14="http://schemas.microsoft.com/office/powerpoint/2010/main" val="3235757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53440"/>
          </a:xfrm>
        </p:spPr>
        <p:txBody>
          <a:bodyPr/>
          <a:lstStyle/>
          <a:p>
            <a:r>
              <a:rPr lang="en-US" dirty="0" smtClean="0"/>
              <a:t>Prevention</a:t>
            </a:r>
            <a:endParaRPr lang="en-US" dirty="0"/>
          </a:p>
        </p:txBody>
      </p:sp>
      <p:sp>
        <p:nvSpPr>
          <p:cNvPr id="3" name="Content Placeholder 2"/>
          <p:cNvSpPr>
            <a:spLocks noGrp="1"/>
          </p:cNvSpPr>
          <p:nvPr>
            <p:ph idx="1"/>
          </p:nvPr>
        </p:nvSpPr>
        <p:spPr>
          <a:xfrm>
            <a:off x="1141413" y="1640058"/>
            <a:ext cx="9905998" cy="3124201"/>
          </a:xfrm>
        </p:spPr>
        <p:txBody>
          <a:bodyPr>
            <a:normAutofit/>
          </a:bodyPr>
          <a:lstStyle/>
          <a:p>
            <a:r>
              <a:rPr lang="en-US" sz="2400" b="1" dirty="0" err="1" smtClean="0">
                <a:solidFill>
                  <a:schemeClr val="tx1"/>
                </a:solidFill>
                <a:effectLst>
                  <a:glow rad="38100">
                    <a:schemeClr val="bg1">
                      <a:lumMod val="50000"/>
                      <a:lumOff val="50000"/>
                      <a:alpha val="20000"/>
                    </a:schemeClr>
                  </a:glow>
                </a:effectLst>
              </a:rPr>
              <a:t>Decon</a:t>
            </a:r>
            <a:r>
              <a:rPr lang="en-US" sz="2400" b="1" dirty="0" smtClean="0">
                <a:solidFill>
                  <a:schemeClr val="tx1"/>
                </a:solidFill>
                <a:effectLst>
                  <a:glow rad="38100">
                    <a:schemeClr val="bg1">
                      <a:lumMod val="50000"/>
                      <a:lumOff val="50000"/>
                      <a:alpha val="20000"/>
                    </a:schemeClr>
                  </a:glow>
                </a:effectLst>
              </a:rPr>
              <a:t>: water</a:t>
            </a:r>
          </a:p>
          <a:p>
            <a:r>
              <a:rPr lang="en-US" sz="2400" b="1" dirty="0" smtClean="0">
                <a:solidFill>
                  <a:schemeClr val="tx1"/>
                </a:solidFill>
                <a:effectLst>
                  <a:glow rad="38100">
                    <a:schemeClr val="bg1">
                      <a:lumMod val="50000"/>
                      <a:lumOff val="50000"/>
                      <a:alpha val="20000"/>
                    </a:schemeClr>
                  </a:glow>
                </a:effectLst>
              </a:rPr>
              <a:t>Prevention: soap and water</a:t>
            </a:r>
          </a:p>
          <a:p>
            <a:r>
              <a:rPr lang="en-US" sz="2400" b="1" dirty="0" smtClean="0">
                <a:solidFill>
                  <a:schemeClr val="tx1"/>
                </a:solidFill>
                <a:effectLst>
                  <a:glow rad="38100">
                    <a:schemeClr val="bg1">
                      <a:lumMod val="50000"/>
                      <a:lumOff val="50000"/>
                      <a:alpha val="20000"/>
                    </a:schemeClr>
                  </a:glow>
                </a:effectLst>
              </a:rPr>
              <a:t>No eating or smoking prior to preventive </a:t>
            </a:r>
            <a:r>
              <a:rPr lang="en-US" sz="2400" b="1" dirty="0" err="1" smtClean="0">
                <a:solidFill>
                  <a:schemeClr val="tx1"/>
                </a:solidFill>
                <a:effectLst>
                  <a:glow rad="38100">
                    <a:schemeClr val="bg1">
                      <a:lumMod val="50000"/>
                      <a:lumOff val="50000"/>
                      <a:alpha val="20000"/>
                    </a:schemeClr>
                  </a:glow>
                </a:effectLst>
              </a:rPr>
              <a:t>decon</a:t>
            </a:r>
            <a:endParaRPr lang="en-US" sz="2400" b="1" dirty="0" smtClean="0">
              <a:solidFill>
                <a:schemeClr val="tx1"/>
              </a:solidFill>
              <a:effectLst>
                <a:glow rad="38100">
                  <a:schemeClr val="bg1">
                    <a:lumMod val="50000"/>
                    <a:lumOff val="50000"/>
                    <a:alpha val="20000"/>
                  </a:schemeClr>
                </a:glow>
              </a:effectLst>
            </a:endParaRPr>
          </a:p>
          <a:p>
            <a:r>
              <a:rPr lang="en-US" sz="2400" b="1" dirty="0" err="1" smtClean="0">
                <a:solidFill>
                  <a:schemeClr val="tx1"/>
                </a:solidFill>
                <a:effectLst>
                  <a:glow rad="38100">
                    <a:schemeClr val="bg1">
                      <a:lumMod val="50000"/>
                      <a:lumOff val="50000"/>
                      <a:alpha val="20000"/>
                    </a:schemeClr>
                  </a:glow>
                </a:effectLst>
              </a:rPr>
              <a:t>Dilutional</a:t>
            </a:r>
            <a:r>
              <a:rPr lang="en-US" sz="2400" b="1" dirty="0" smtClean="0">
                <a:solidFill>
                  <a:schemeClr val="tx1"/>
                </a:solidFill>
                <a:effectLst>
                  <a:glow rad="38100">
                    <a:schemeClr val="bg1">
                      <a:lumMod val="50000"/>
                      <a:lumOff val="50000"/>
                      <a:alpha val="20000"/>
                    </a:schemeClr>
                  </a:glow>
                </a:effectLst>
              </a:rPr>
              <a:t> ventilation of work area</a:t>
            </a:r>
            <a:endParaRPr lang="en-US" sz="2400" b="1" dirty="0">
              <a:solidFill>
                <a:schemeClr val="tx1"/>
              </a:solidFill>
              <a:effectLst>
                <a:glow rad="38100">
                  <a:schemeClr val="bg1">
                    <a:lumMod val="50000"/>
                    <a:lumOff val="50000"/>
                    <a:alpha val="20000"/>
                  </a:schemeClr>
                </a:glow>
              </a:effectLst>
            </a:endParaRPr>
          </a:p>
        </p:txBody>
      </p:sp>
      <p:pic>
        <p:nvPicPr>
          <p:cNvPr id="4" name="Picture 3"/>
          <p:cNvPicPr>
            <a:picLocks noChangeAspect="1"/>
          </p:cNvPicPr>
          <p:nvPr/>
        </p:nvPicPr>
        <p:blipFill>
          <a:blip r:embed="rId2"/>
          <a:stretch>
            <a:fillRect/>
          </a:stretch>
        </p:blipFill>
        <p:spPr>
          <a:xfrm>
            <a:off x="3818279" y="4591856"/>
            <a:ext cx="4105275" cy="1838325"/>
          </a:xfrm>
          <a:prstGeom prst="rect">
            <a:avLst/>
          </a:prstGeom>
        </p:spPr>
      </p:pic>
    </p:spTree>
    <p:extLst>
      <p:ext uri="{BB962C8B-B14F-4D97-AF65-F5344CB8AC3E}">
        <p14:creationId xmlns:p14="http://schemas.microsoft.com/office/powerpoint/2010/main" val="108545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05301"/>
          </a:xfrm>
        </p:spPr>
        <p:txBody>
          <a:bodyPr/>
          <a:lstStyle/>
          <a:p>
            <a:r>
              <a:rPr lang="en-US" dirty="0" smtClean="0"/>
              <a:t>Disposition</a:t>
            </a:r>
            <a:endParaRPr lang="en-US" dirty="0"/>
          </a:p>
        </p:txBody>
      </p:sp>
      <p:sp>
        <p:nvSpPr>
          <p:cNvPr id="3" name="Content Placeholder 2"/>
          <p:cNvSpPr>
            <a:spLocks noGrp="1"/>
          </p:cNvSpPr>
          <p:nvPr>
            <p:ph idx="1"/>
          </p:nvPr>
        </p:nvSpPr>
        <p:spPr>
          <a:xfrm>
            <a:off x="1141413" y="1514901"/>
            <a:ext cx="9905998" cy="2251881"/>
          </a:xfrm>
        </p:spPr>
        <p:txBody>
          <a:bodyPr>
            <a:normAutofit/>
          </a:bodyPr>
          <a:lstStyle/>
          <a:p>
            <a:r>
              <a:rPr lang="en-US" sz="2400" b="1" dirty="0" smtClean="0"/>
              <a:t>Observation of patient until symptoms improve</a:t>
            </a:r>
          </a:p>
          <a:p>
            <a:r>
              <a:rPr lang="en-US" sz="2400" b="1" dirty="0" smtClean="0"/>
              <a:t>Mostly </a:t>
            </a:r>
            <a:r>
              <a:rPr lang="en-US" sz="2400" b="1" dirty="0" smtClean="0">
                <a:solidFill>
                  <a:srgbClr val="FFFF00"/>
                </a:solidFill>
              </a:rPr>
              <a:t>upper airway and mucosal tissues </a:t>
            </a:r>
            <a:r>
              <a:rPr lang="en-US" sz="2400" b="1" dirty="0" smtClean="0"/>
              <a:t>affected</a:t>
            </a:r>
            <a:endParaRPr lang="en-US" sz="2400" b="1" dirty="0"/>
          </a:p>
        </p:txBody>
      </p:sp>
    </p:spTree>
    <p:extLst>
      <p:ext uri="{BB962C8B-B14F-4D97-AF65-F5344CB8AC3E}">
        <p14:creationId xmlns:p14="http://schemas.microsoft.com/office/powerpoint/2010/main" val="342635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86937"/>
          </a:xfrm>
        </p:spPr>
        <p:txBody>
          <a:bodyPr/>
          <a:lstStyle/>
          <a:p>
            <a:r>
              <a:rPr lang="en-US" dirty="0" smtClean="0"/>
              <a:t>Mystery case 2</a:t>
            </a:r>
            <a:endParaRPr lang="en-US" dirty="0"/>
          </a:p>
        </p:txBody>
      </p:sp>
      <p:sp>
        <p:nvSpPr>
          <p:cNvPr id="3" name="Content Placeholder 2"/>
          <p:cNvSpPr>
            <a:spLocks noGrp="1"/>
          </p:cNvSpPr>
          <p:nvPr>
            <p:ph idx="1"/>
          </p:nvPr>
        </p:nvSpPr>
        <p:spPr>
          <a:xfrm>
            <a:off x="1141413" y="1733267"/>
            <a:ext cx="9905998" cy="4057934"/>
          </a:xfrm>
        </p:spPr>
        <p:txBody>
          <a:bodyPr/>
          <a:lstStyle/>
          <a:p>
            <a:r>
              <a:rPr lang="en-US" b="1" dirty="0" smtClean="0"/>
              <a:t>56 year old male train engineer</a:t>
            </a:r>
          </a:p>
          <a:p>
            <a:r>
              <a:rPr lang="en-US" b="1" dirty="0" smtClean="0"/>
              <a:t>Train derailment at low speed due to track damage</a:t>
            </a:r>
          </a:p>
          <a:p>
            <a:r>
              <a:rPr lang="en-US" b="1" dirty="0" smtClean="0"/>
              <a:t>EMS personnel report driving through a ‘</a:t>
            </a:r>
            <a:r>
              <a:rPr lang="en-US" b="1" dirty="0" smtClean="0">
                <a:solidFill>
                  <a:srgbClr val="FFFF00"/>
                </a:solidFill>
              </a:rPr>
              <a:t>yellow cloud</a:t>
            </a:r>
            <a:r>
              <a:rPr lang="en-US" b="1" dirty="0" smtClean="0"/>
              <a:t>’</a:t>
            </a:r>
          </a:p>
          <a:p>
            <a:r>
              <a:rPr lang="en-US" b="1" dirty="0" smtClean="0"/>
              <a:t>EMS and Fire personnel reversed course, donned full SCBA</a:t>
            </a:r>
          </a:p>
          <a:p>
            <a:r>
              <a:rPr lang="en-US" b="1" dirty="0" smtClean="0"/>
              <a:t>Patient complains of </a:t>
            </a:r>
            <a:r>
              <a:rPr lang="en-US" b="1" dirty="0" smtClean="0">
                <a:solidFill>
                  <a:srgbClr val="FFFF00"/>
                </a:solidFill>
              </a:rPr>
              <a:t>difficulty breathing</a:t>
            </a:r>
          </a:p>
          <a:p>
            <a:r>
              <a:rPr lang="en-US" b="1" dirty="0" smtClean="0"/>
              <a:t>Hazardous materials personnel report they are investigating the contents of a 90 ton hazardous chemical tank being transported by the train</a:t>
            </a:r>
          </a:p>
          <a:p>
            <a:endParaRPr lang="en-US" b="1" dirty="0"/>
          </a:p>
        </p:txBody>
      </p:sp>
    </p:spTree>
    <p:extLst>
      <p:ext uri="{BB962C8B-B14F-4D97-AF65-F5344CB8AC3E}">
        <p14:creationId xmlns:p14="http://schemas.microsoft.com/office/powerpoint/2010/main" val="2245051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82472"/>
          </a:xfrm>
        </p:spPr>
        <p:txBody>
          <a:bodyPr/>
          <a:lstStyle/>
          <a:p>
            <a:r>
              <a:rPr lang="en-US" dirty="0" err="1" smtClean="0"/>
              <a:t>Decon</a:t>
            </a:r>
            <a:endParaRPr lang="en-US" dirty="0"/>
          </a:p>
        </p:txBody>
      </p:sp>
      <p:sp>
        <p:nvSpPr>
          <p:cNvPr id="3" name="Content Placeholder 2"/>
          <p:cNvSpPr>
            <a:spLocks noGrp="1"/>
          </p:cNvSpPr>
          <p:nvPr>
            <p:ph idx="1"/>
          </p:nvPr>
        </p:nvSpPr>
        <p:spPr>
          <a:xfrm>
            <a:off x="1141413" y="1665027"/>
            <a:ext cx="9905998" cy="2320119"/>
          </a:xfrm>
        </p:spPr>
        <p:txBody>
          <a:bodyPr>
            <a:normAutofit fontScale="92500" lnSpcReduction="20000"/>
          </a:bodyPr>
          <a:lstStyle/>
          <a:p>
            <a:r>
              <a:rPr lang="en-US" b="1" dirty="0" smtClean="0"/>
              <a:t>Likely Gas – but if in doubt….DECON with water</a:t>
            </a:r>
          </a:p>
          <a:p>
            <a:r>
              <a:rPr lang="en-US" b="1" dirty="0" smtClean="0">
                <a:solidFill>
                  <a:srgbClr val="FFFF00"/>
                </a:solidFill>
              </a:rPr>
              <a:t>Vapor exposures </a:t>
            </a:r>
            <a:r>
              <a:rPr lang="en-US" b="1" dirty="0" smtClean="0"/>
              <a:t>require skin decontamination</a:t>
            </a:r>
          </a:p>
          <a:p>
            <a:r>
              <a:rPr lang="en-US" b="1" dirty="0" smtClean="0"/>
              <a:t>Remove clothing</a:t>
            </a:r>
          </a:p>
          <a:p>
            <a:r>
              <a:rPr lang="en-US" b="1" dirty="0" smtClean="0"/>
              <a:t>Head to toe</a:t>
            </a:r>
          </a:p>
          <a:p>
            <a:r>
              <a:rPr lang="en-US" b="1" dirty="0" smtClean="0"/>
              <a:t>Red zone: SCBA</a:t>
            </a:r>
          </a:p>
          <a:p>
            <a:r>
              <a:rPr lang="en-US" b="1" dirty="0" smtClean="0"/>
              <a:t>Hospital: gown, gloves, mask</a:t>
            </a:r>
            <a:endParaRPr lang="en-US" b="1" dirty="0"/>
          </a:p>
        </p:txBody>
      </p:sp>
      <p:pic>
        <p:nvPicPr>
          <p:cNvPr id="4" name="Picture 3"/>
          <p:cNvPicPr>
            <a:picLocks noChangeAspect="1"/>
          </p:cNvPicPr>
          <p:nvPr/>
        </p:nvPicPr>
        <p:blipFill>
          <a:blip r:embed="rId2"/>
          <a:stretch>
            <a:fillRect/>
          </a:stretch>
        </p:blipFill>
        <p:spPr>
          <a:xfrm>
            <a:off x="8720920" y="459474"/>
            <a:ext cx="1845077" cy="5922852"/>
          </a:xfrm>
          <a:prstGeom prst="rect">
            <a:avLst/>
          </a:prstGeom>
        </p:spPr>
      </p:pic>
    </p:spTree>
    <p:extLst>
      <p:ext uri="{BB962C8B-B14F-4D97-AF65-F5344CB8AC3E}">
        <p14:creationId xmlns:p14="http://schemas.microsoft.com/office/powerpoint/2010/main" val="38602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37063"/>
          </a:xfrm>
        </p:spPr>
        <p:txBody>
          <a:bodyPr/>
          <a:lstStyle/>
          <a:p>
            <a:r>
              <a:rPr lang="en-US" dirty="0" smtClean="0"/>
              <a:t>Exam</a:t>
            </a:r>
            <a:endParaRPr lang="en-US" dirty="0"/>
          </a:p>
        </p:txBody>
      </p:sp>
      <p:sp>
        <p:nvSpPr>
          <p:cNvPr id="3" name="Content Placeholder 2"/>
          <p:cNvSpPr>
            <a:spLocks noGrp="1"/>
          </p:cNvSpPr>
          <p:nvPr>
            <p:ph idx="1"/>
          </p:nvPr>
        </p:nvSpPr>
        <p:spPr>
          <a:xfrm>
            <a:off x="1141413" y="1588827"/>
            <a:ext cx="9905998" cy="3665562"/>
          </a:xfrm>
        </p:spPr>
        <p:txBody>
          <a:bodyPr/>
          <a:lstStyle/>
          <a:p>
            <a:r>
              <a:rPr lang="en-US" b="1" dirty="0" smtClean="0"/>
              <a:t>Patient </a:t>
            </a:r>
            <a:r>
              <a:rPr lang="en-US" b="1" dirty="0" smtClean="0">
                <a:solidFill>
                  <a:srgbClr val="FFFF00"/>
                </a:solidFill>
              </a:rPr>
              <a:t>coughing</a:t>
            </a:r>
            <a:r>
              <a:rPr lang="en-US" b="1" dirty="0" smtClean="0"/>
              <a:t> but speaking in 2-3 word sentences</a:t>
            </a:r>
          </a:p>
          <a:p>
            <a:r>
              <a:rPr lang="en-US" b="1" dirty="0" smtClean="0"/>
              <a:t>Diffuse </a:t>
            </a:r>
            <a:r>
              <a:rPr lang="en-US" b="1" dirty="0" smtClean="0">
                <a:solidFill>
                  <a:srgbClr val="FFFF00"/>
                </a:solidFill>
              </a:rPr>
              <a:t>wheezing</a:t>
            </a:r>
            <a:r>
              <a:rPr lang="en-US" b="1" dirty="0" smtClean="0"/>
              <a:t> bilaterally</a:t>
            </a:r>
          </a:p>
          <a:p>
            <a:r>
              <a:rPr lang="en-US" b="1" dirty="0" smtClean="0"/>
              <a:t>Patient states he felt like he was being ‘suffocated’</a:t>
            </a:r>
          </a:p>
          <a:p>
            <a:r>
              <a:rPr lang="en-US" b="1" dirty="0" smtClean="0"/>
              <a:t>Describes a pungent and irritating smell ‘like bleach’</a:t>
            </a:r>
          </a:p>
          <a:p>
            <a:r>
              <a:rPr lang="en-US" b="1" dirty="0" smtClean="0"/>
              <a:t>Complains of </a:t>
            </a:r>
            <a:r>
              <a:rPr lang="en-US" b="1" dirty="0" smtClean="0">
                <a:solidFill>
                  <a:srgbClr val="FFFF00"/>
                </a:solidFill>
              </a:rPr>
              <a:t>throat pain</a:t>
            </a:r>
          </a:p>
        </p:txBody>
      </p:sp>
    </p:spTree>
    <p:extLst>
      <p:ext uri="{BB962C8B-B14F-4D97-AF65-F5344CB8AC3E}">
        <p14:creationId xmlns:p14="http://schemas.microsoft.com/office/powerpoint/2010/main" val="349574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50961"/>
          </a:xfrm>
        </p:spPr>
        <p:txBody>
          <a:bodyPr/>
          <a:lstStyle/>
          <a:p>
            <a:r>
              <a:rPr lang="en-US" dirty="0" smtClean="0"/>
              <a:t>Quiz: Given exam findings, what is the water solubility of this agent?</a:t>
            </a:r>
            <a:endParaRPr lang="en-US" dirty="0"/>
          </a:p>
        </p:txBody>
      </p:sp>
      <p:sp>
        <p:nvSpPr>
          <p:cNvPr id="3" name="Content Placeholder 2"/>
          <p:cNvSpPr>
            <a:spLocks noGrp="1"/>
          </p:cNvSpPr>
          <p:nvPr>
            <p:ph idx="1"/>
          </p:nvPr>
        </p:nvSpPr>
        <p:spPr>
          <a:xfrm>
            <a:off x="1141413" y="2666999"/>
            <a:ext cx="9905998" cy="2027831"/>
          </a:xfrm>
        </p:spPr>
        <p:txBody>
          <a:bodyPr>
            <a:normAutofit/>
          </a:bodyPr>
          <a:lstStyle/>
          <a:p>
            <a:pPr marL="0" indent="0" algn="ctr">
              <a:buNone/>
            </a:pPr>
            <a:endParaRPr lang="en-US" sz="2800" b="1" dirty="0">
              <a:solidFill>
                <a:srgbClr val="FFFF00"/>
              </a:solidFill>
            </a:endParaRPr>
          </a:p>
        </p:txBody>
      </p:sp>
    </p:spTree>
    <p:extLst>
      <p:ext uri="{BB962C8B-B14F-4D97-AF65-F5344CB8AC3E}">
        <p14:creationId xmlns:p14="http://schemas.microsoft.com/office/powerpoint/2010/main" val="239882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50961"/>
          </a:xfrm>
        </p:spPr>
        <p:txBody>
          <a:bodyPr/>
          <a:lstStyle/>
          <a:p>
            <a:r>
              <a:rPr lang="en-US" dirty="0" smtClean="0"/>
              <a:t>Quiz: Given exam findings, what is the water solubility of this agent?</a:t>
            </a:r>
            <a:endParaRPr lang="en-US" dirty="0"/>
          </a:p>
        </p:txBody>
      </p:sp>
      <p:sp>
        <p:nvSpPr>
          <p:cNvPr id="3" name="Content Placeholder 2"/>
          <p:cNvSpPr>
            <a:spLocks noGrp="1"/>
          </p:cNvSpPr>
          <p:nvPr>
            <p:ph idx="1"/>
          </p:nvPr>
        </p:nvSpPr>
        <p:spPr>
          <a:xfrm>
            <a:off x="1141413" y="2666999"/>
            <a:ext cx="9905998" cy="2027831"/>
          </a:xfrm>
        </p:spPr>
        <p:txBody>
          <a:bodyPr>
            <a:normAutofit/>
          </a:bodyPr>
          <a:lstStyle/>
          <a:p>
            <a:pPr marL="0" indent="0" algn="ctr">
              <a:buNone/>
            </a:pPr>
            <a:r>
              <a:rPr lang="en-US" sz="2800" b="1" dirty="0" smtClean="0">
                <a:solidFill>
                  <a:srgbClr val="FFFF00"/>
                </a:solidFill>
              </a:rPr>
              <a:t>Intermediately water-soluble irritant gas</a:t>
            </a:r>
            <a:endParaRPr lang="en-US" sz="2800" b="1" dirty="0">
              <a:solidFill>
                <a:srgbClr val="FFFF00"/>
              </a:solidFill>
            </a:endParaRPr>
          </a:p>
        </p:txBody>
      </p:sp>
    </p:spTree>
    <p:extLst>
      <p:ext uri="{BB962C8B-B14F-4D97-AF65-F5344CB8AC3E}">
        <p14:creationId xmlns:p14="http://schemas.microsoft.com/office/powerpoint/2010/main" val="176334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2"/>
          <a:stretch>
            <a:fillRect/>
          </a:stretch>
        </p:blipFill>
        <p:spPr>
          <a:xfrm>
            <a:off x="998807" y="182880"/>
            <a:ext cx="10311618" cy="6675120"/>
          </a:xfrm>
          <a:prstGeom prst="rect">
            <a:avLst/>
          </a:prstGeom>
        </p:spPr>
      </p:pic>
    </p:spTree>
    <p:extLst>
      <p:ext uri="{BB962C8B-B14F-4D97-AF65-F5344CB8AC3E}">
        <p14:creationId xmlns:p14="http://schemas.microsoft.com/office/powerpoint/2010/main" val="1212007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gas</a:t>
            </a:r>
            <a:endParaRPr lang="en-US" dirty="0"/>
          </a:p>
        </p:txBody>
      </p:sp>
      <p:sp>
        <p:nvSpPr>
          <p:cNvPr id="3" name="Content Placeholder 2"/>
          <p:cNvSpPr>
            <a:spLocks noGrp="1"/>
          </p:cNvSpPr>
          <p:nvPr>
            <p:ph sz="half" idx="1"/>
          </p:nvPr>
        </p:nvSpPr>
        <p:spPr>
          <a:xfrm>
            <a:off x="568077" y="2329218"/>
            <a:ext cx="4876800" cy="3124201"/>
          </a:xfrm>
        </p:spPr>
        <p:txBody>
          <a:bodyPr>
            <a:normAutofit/>
          </a:bodyPr>
          <a:lstStyle/>
          <a:p>
            <a:r>
              <a:rPr lang="en-US" b="1" dirty="0" smtClean="0">
                <a:solidFill>
                  <a:srgbClr val="FFFF00"/>
                </a:solidFill>
                <a:effectLst>
                  <a:glow rad="38100">
                    <a:schemeClr val="bg1">
                      <a:lumMod val="50000"/>
                      <a:lumOff val="50000"/>
                      <a:alpha val="20000"/>
                    </a:schemeClr>
                  </a:glow>
                </a:effectLst>
              </a:rPr>
              <a:t>Yellow-green gas</a:t>
            </a:r>
          </a:p>
          <a:p>
            <a:r>
              <a:rPr lang="en-US" b="1" dirty="0" smtClean="0">
                <a:solidFill>
                  <a:srgbClr val="FFFF00"/>
                </a:solidFill>
                <a:effectLst>
                  <a:glow rad="38100">
                    <a:schemeClr val="bg1">
                      <a:lumMod val="50000"/>
                      <a:lumOff val="50000"/>
                      <a:alpha val="20000"/>
                    </a:schemeClr>
                  </a:glow>
                </a:effectLst>
              </a:rPr>
              <a:t>Typically shipped as a liquid under its own vapor pressure</a:t>
            </a:r>
          </a:p>
          <a:p>
            <a:pPr lvl="1"/>
            <a:r>
              <a:rPr lang="en-US" b="1" dirty="0" smtClean="0">
                <a:solidFill>
                  <a:srgbClr val="FFFF00"/>
                </a:solidFill>
                <a:effectLst>
                  <a:glow rad="38100">
                    <a:schemeClr val="bg1">
                      <a:lumMod val="50000"/>
                      <a:lumOff val="50000"/>
                      <a:alpha val="20000"/>
                    </a:schemeClr>
                  </a:glow>
                </a:effectLst>
              </a:rPr>
              <a:t>With puncture: released as plume of gas</a:t>
            </a:r>
          </a:p>
          <a:p>
            <a:r>
              <a:rPr lang="en-US" b="1" dirty="0" smtClean="0">
                <a:effectLst>
                  <a:glow rad="38100">
                    <a:schemeClr val="bg1">
                      <a:lumMod val="50000"/>
                      <a:lumOff val="50000"/>
                      <a:alpha val="20000"/>
                    </a:schemeClr>
                  </a:glow>
                </a:effectLst>
              </a:rPr>
              <a:t>Pungent, suffocating and irritating</a:t>
            </a:r>
          </a:p>
          <a:p>
            <a:r>
              <a:rPr lang="en-US" b="1" dirty="0" smtClean="0">
                <a:solidFill>
                  <a:srgbClr val="FFFF00"/>
                </a:solidFill>
                <a:effectLst>
                  <a:glow rad="38100">
                    <a:schemeClr val="bg1">
                      <a:lumMod val="50000"/>
                      <a:lumOff val="50000"/>
                      <a:alpha val="20000"/>
                    </a:schemeClr>
                  </a:glow>
                </a:effectLst>
              </a:rPr>
              <a:t>Forms hydrochloric acid in contact with moisture</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6018213" y="2004657"/>
            <a:ext cx="5602534" cy="3448762"/>
          </a:xfrm>
          <a:prstGeom prst="rect">
            <a:avLst/>
          </a:prstGeom>
        </p:spPr>
      </p:pic>
    </p:spTree>
    <p:extLst>
      <p:ext uri="{BB962C8B-B14F-4D97-AF65-F5344CB8AC3E}">
        <p14:creationId xmlns:p14="http://schemas.microsoft.com/office/powerpoint/2010/main" val="3597286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453004" y="364011"/>
            <a:ext cx="7135152" cy="6039528"/>
          </a:xfrm>
          <a:prstGeom prst="rect">
            <a:avLst/>
          </a:prstGeom>
        </p:spPr>
      </p:pic>
      <p:pic>
        <p:nvPicPr>
          <p:cNvPr id="6" name="Picture 5"/>
          <p:cNvPicPr>
            <a:picLocks noChangeAspect="1"/>
          </p:cNvPicPr>
          <p:nvPr/>
        </p:nvPicPr>
        <p:blipFill>
          <a:blip r:embed="rId3"/>
          <a:stretch>
            <a:fillRect/>
          </a:stretch>
        </p:blipFill>
        <p:spPr>
          <a:xfrm>
            <a:off x="7918974" y="364011"/>
            <a:ext cx="3980620" cy="2461076"/>
          </a:xfrm>
          <a:prstGeom prst="rect">
            <a:avLst/>
          </a:prstGeom>
        </p:spPr>
      </p:pic>
      <p:pic>
        <p:nvPicPr>
          <p:cNvPr id="7" name="Content Placeholder 6"/>
          <p:cNvPicPr>
            <a:picLocks noGrp="1" noChangeAspect="1"/>
          </p:cNvPicPr>
          <p:nvPr>
            <p:ph sz="half" idx="2"/>
          </p:nvPr>
        </p:nvPicPr>
        <p:blipFill>
          <a:blip r:embed="rId4"/>
          <a:stretch>
            <a:fillRect/>
          </a:stretch>
        </p:blipFill>
        <p:spPr>
          <a:xfrm>
            <a:off x="7918974" y="2860627"/>
            <a:ext cx="3980620" cy="3542912"/>
          </a:xfrm>
          <a:prstGeom prst="rect">
            <a:avLst/>
          </a:prstGeom>
        </p:spPr>
      </p:pic>
    </p:spTree>
    <p:extLst>
      <p:ext uri="{BB962C8B-B14F-4D97-AF65-F5344CB8AC3E}">
        <p14:creationId xmlns:p14="http://schemas.microsoft.com/office/powerpoint/2010/main" val="1894198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Who is at risk?</a:t>
            </a:r>
            <a:endParaRPr lang="en-US" dirty="0"/>
          </a:p>
        </p:txBody>
      </p:sp>
      <p:sp>
        <p:nvSpPr>
          <p:cNvPr id="3" name="Content Placeholder 2"/>
          <p:cNvSpPr>
            <a:spLocks noGrp="1"/>
          </p:cNvSpPr>
          <p:nvPr>
            <p:ph idx="1"/>
          </p:nvPr>
        </p:nvSpPr>
        <p:spPr/>
        <p:txBody>
          <a:bodyPr>
            <a:normAutofit fontScale="85000" lnSpcReduction="20000"/>
          </a:bodyPr>
          <a:lstStyle/>
          <a:p>
            <a:r>
              <a:rPr lang="en-US" sz="2800" b="1" dirty="0">
                <a:effectLst>
                  <a:glow rad="38100">
                    <a:schemeClr val="bg1">
                      <a:lumMod val="50000"/>
                      <a:lumOff val="50000"/>
                      <a:alpha val="20000"/>
                    </a:schemeClr>
                  </a:glow>
                </a:effectLst>
              </a:rPr>
              <a:t>Used in:</a:t>
            </a:r>
          </a:p>
          <a:p>
            <a:pPr lvl="1"/>
            <a:r>
              <a:rPr lang="en-US" sz="2800" b="1" dirty="0">
                <a:effectLst>
                  <a:glow rad="38100">
                    <a:schemeClr val="bg1">
                      <a:lumMod val="50000"/>
                      <a:lumOff val="50000"/>
                      <a:alpha val="20000"/>
                    </a:schemeClr>
                  </a:glow>
                </a:effectLst>
              </a:rPr>
              <a:t>Water purification</a:t>
            </a:r>
          </a:p>
          <a:p>
            <a:pPr lvl="1"/>
            <a:r>
              <a:rPr lang="en-US" sz="2800" b="1" dirty="0">
                <a:effectLst>
                  <a:glow rad="38100">
                    <a:schemeClr val="bg1">
                      <a:lumMod val="50000"/>
                      <a:lumOff val="50000"/>
                      <a:alpha val="20000"/>
                    </a:schemeClr>
                  </a:glow>
                </a:effectLst>
              </a:rPr>
              <a:t>Swimming pool disinfectant</a:t>
            </a:r>
          </a:p>
          <a:p>
            <a:pPr lvl="1"/>
            <a:r>
              <a:rPr lang="en-US" sz="2800" b="1" dirty="0">
                <a:effectLst>
                  <a:glow rad="38100">
                    <a:schemeClr val="bg1">
                      <a:lumMod val="50000"/>
                      <a:lumOff val="50000"/>
                      <a:alpha val="20000"/>
                    </a:schemeClr>
                  </a:glow>
                </a:effectLst>
              </a:rPr>
              <a:t>Bleaching</a:t>
            </a:r>
          </a:p>
          <a:p>
            <a:pPr lvl="1"/>
            <a:r>
              <a:rPr lang="en-US" sz="2800" b="1" dirty="0">
                <a:effectLst>
                  <a:glow rad="38100">
                    <a:schemeClr val="bg1">
                      <a:lumMod val="50000"/>
                      <a:lumOff val="50000"/>
                      <a:alpha val="20000"/>
                    </a:schemeClr>
                  </a:glow>
                </a:effectLst>
              </a:rPr>
              <a:t>Plastic and rubber production</a:t>
            </a:r>
          </a:p>
          <a:p>
            <a:pPr lvl="1"/>
            <a:r>
              <a:rPr lang="en-US" sz="2800" b="1" dirty="0">
                <a:effectLst>
                  <a:glow rad="38100">
                    <a:schemeClr val="bg1">
                      <a:lumMod val="50000"/>
                      <a:lumOff val="50000"/>
                      <a:alpha val="20000"/>
                    </a:schemeClr>
                  </a:glow>
                </a:effectLst>
              </a:rPr>
              <a:t>Polyvinyl chloride (PVC) production</a:t>
            </a:r>
          </a:p>
          <a:p>
            <a:pPr lvl="1"/>
            <a:r>
              <a:rPr lang="en-US" sz="2800" b="1" dirty="0">
                <a:effectLst>
                  <a:glow rad="38100">
                    <a:schemeClr val="bg1">
                      <a:lumMod val="50000"/>
                      <a:lumOff val="50000"/>
                      <a:alpha val="20000"/>
                    </a:schemeClr>
                  </a:glow>
                </a:effectLst>
              </a:rPr>
              <a:t>Military poison gas</a:t>
            </a:r>
          </a:p>
          <a:p>
            <a:endParaRPr lang="en-US" dirty="0"/>
          </a:p>
        </p:txBody>
      </p:sp>
      <p:pic>
        <p:nvPicPr>
          <p:cNvPr id="4" name="Picture 3"/>
          <p:cNvPicPr>
            <a:picLocks noChangeAspect="1"/>
          </p:cNvPicPr>
          <p:nvPr/>
        </p:nvPicPr>
        <p:blipFill>
          <a:blip r:embed="rId2"/>
          <a:stretch>
            <a:fillRect/>
          </a:stretch>
        </p:blipFill>
        <p:spPr>
          <a:xfrm>
            <a:off x="7551736" y="2057400"/>
            <a:ext cx="3495675" cy="3733800"/>
          </a:xfrm>
          <a:prstGeom prst="rect">
            <a:avLst/>
          </a:prstGeom>
        </p:spPr>
      </p:pic>
    </p:spTree>
    <p:extLst>
      <p:ext uri="{BB962C8B-B14F-4D97-AF65-F5344CB8AC3E}">
        <p14:creationId xmlns:p14="http://schemas.microsoft.com/office/powerpoint/2010/main" val="73649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pattern</a:t>
            </a:r>
            <a:endParaRPr lang="en-US" dirty="0"/>
          </a:p>
        </p:txBody>
      </p:sp>
      <p:sp>
        <p:nvSpPr>
          <p:cNvPr id="3" name="Content Placeholder 2"/>
          <p:cNvSpPr>
            <a:spLocks noGrp="1"/>
          </p:cNvSpPr>
          <p:nvPr>
            <p:ph idx="1"/>
          </p:nvPr>
        </p:nvSpPr>
        <p:spPr/>
        <p:txBody>
          <a:bodyPr>
            <a:normAutofit lnSpcReduction="10000"/>
          </a:bodyPr>
          <a:lstStyle/>
          <a:p>
            <a:r>
              <a:rPr lang="en-US" b="1" dirty="0" smtClean="0"/>
              <a:t>Predominantly </a:t>
            </a:r>
            <a:r>
              <a:rPr lang="en-US" b="1" dirty="0" smtClean="0">
                <a:solidFill>
                  <a:srgbClr val="FFFF00"/>
                </a:solidFill>
              </a:rPr>
              <a:t>inhalational injury</a:t>
            </a:r>
          </a:p>
          <a:p>
            <a:r>
              <a:rPr lang="en-US" b="1" dirty="0" smtClean="0"/>
              <a:t>Chemical and freezing injury with contact with liquid: corneal necrosis, ‘frostbite’</a:t>
            </a:r>
          </a:p>
          <a:p>
            <a:r>
              <a:rPr lang="en-US" b="1" dirty="0" smtClean="0"/>
              <a:t>Eye, nose, throat irritation: </a:t>
            </a:r>
            <a:r>
              <a:rPr lang="en-US" b="1" dirty="0" smtClean="0">
                <a:solidFill>
                  <a:srgbClr val="FFFF00"/>
                </a:solidFill>
              </a:rPr>
              <a:t>conjunctivitis &amp; lacrimation</a:t>
            </a:r>
          </a:p>
          <a:p>
            <a:r>
              <a:rPr lang="en-US" b="1" dirty="0" smtClean="0"/>
              <a:t>Cough</a:t>
            </a:r>
          </a:p>
          <a:p>
            <a:r>
              <a:rPr lang="en-US" b="1" dirty="0" smtClean="0"/>
              <a:t>Death due to respiratory failure</a:t>
            </a:r>
          </a:p>
          <a:p>
            <a:r>
              <a:rPr lang="en-US" b="1" dirty="0" smtClean="0"/>
              <a:t>Acute: lung injury resolves in 7-14 days</a:t>
            </a:r>
          </a:p>
          <a:p>
            <a:r>
              <a:rPr lang="en-US" b="1" dirty="0" smtClean="0"/>
              <a:t>Chronic: bronchitis, </a:t>
            </a:r>
            <a:r>
              <a:rPr lang="en-US" b="1" dirty="0" smtClean="0">
                <a:solidFill>
                  <a:srgbClr val="FFFF00"/>
                </a:solidFill>
              </a:rPr>
              <a:t>reactive airway disease </a:t>
            </a:r>
            <a:r>
              <a:rPr lang="en-US" b="1" dirty="0" smtClean="0"/>
              <a:t>pattern</a:t>
            </a:r>
            <a:endParaRPr lang="en-US" b="1" dirty="0"/>
          </a:p>
        </p:txBody>
      </p:sp>
    </p:spTree>
    <p:extLst>
      <p:ext uri="{BB962C8B-B14F-4D97-AF65-F5344CB8AC3E}">
        <p14:creationId xmlns:p14="http://schemas.microsoft.com/office/powerpoint/2010/main" val="1425491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91737"/>
          </a:xfrm>
        </p:spPr>
        <p:txBody>
          <a:bodyPr/>
          <a:lstStyle/>
          <a:p>
            <a:r>
              <a:rPr lang="en-US" dirty="0" smtClean="0"/>
              <a:t>Chlorine gas: Safety &amp; regulation</a:t>
            </a:r>
            <a:endParaRPr lang="en-US" dirty="0"/>
          </a:p>
        </p:txBody>
      </p:sp>
      <p:sp>
        <p:nvSpPr>
          <p:cNvPr id="3" name="Content Placeholder 2"/>
          <p:cNvSpPr>
            <a:spLocks noGrp="1"/>
          </p:cNvSpPr>
          <p:nvPr>
            <p:ph sz="half" idx="1"/>
          </p:nvPr>
        </p:nvSpPr>
        <p:spPr>
          <a:xfrm>
            <a:off x="581854" y="2666998"/>
            <a:ext cx="4876800" cy="3124201"/>
          </a:xfrm>
        </p:spPr>
        <p:txBody>
          <a:bodyPr>
            <a:normAutofit/>
          </a:bodyPr>
          <a:lstStyle/>
          <a:p>
            <a:r>
              <a:rPr lang="en-US" sz="2000" b="1" dirty="0" smtClean="0">
                <a:effectLst>
                  <a:glow rad="38100">
                    <a:schemeClr val="bg1">
                      <a:lumMod val="50000"/>
                      <a:lumOff val="50000"/>
                      <a:alpha val="20000"/>
                    </a:schemeClr>
                  </a:glow>
                </a:effectLst>
              </a:rPr>
              <a:t>NIOSH IDLH: 10 ppm</a:t>
            </a:r>
          </a:p>
          <a:p>
            <a:r>
              <a:rPr lang="en-US" sz="2000" b="1" dirty="0" smtClean="0">
                <a:effectLst>
                  <a:glow rad="38100">
                    <a:schemeClr val="bg1">
                      <a:lumMod val="50000"/>
                      <a:lumOff val="50000"/>
                      <a:alpha val="20000"/>
                    </a:schemeClr>
                  </a:glow>
                </a:effectLst>
              </a:rPr>
              <a:t>ACGIH TWA: 0.5 ppm (Over 8 hours)</a:t>
            </a:r>
          </a:p>
          <a:p>
            <a:r>
              <a:rPr lang="en-US" sz="2000" b="1" dirty="0" smtClean="0">
                <a:effectLst>
                  <a:glow rad="38100">
                    <a:schemeClr val="bg1">
                      <a:lumMod val="50000"/>
                      <a:lumOff val="50000"/>
                      <a:alpha val="20000"/>
                    </a:schemeClr>
                  </a:glow>
                </a:effectLst>
              </a:rPr>
              <a:t>ACGIH STEL: 1 ppm (Over 15 minutes)</a:t>
            </a:r>
          </a:p>
          <a:p>
            <a:r>
              <a:rPr lang="en-US" sz="2000" b="1" dirty="0" smtClean="0">
                <a:effectLst>
                  <a:glow rad="38100">
                    <a:schemeClr val="bg1">
                      <a:lumMod val="50000"/>
                      <a:lumOff val="50000"/>
                      <a:alpha val="20000"/>
                    </a:schemeClr>
                  </a:glow>
                </a:effectLst>
              </a:rPr>
              <a:t>OSHA PEL: 1 ppm</a:t>
            </a:r>
          </a:p>
          <a:p>
            <a:r>
              <a:rPr lang="en-US" sz="2000" b="1" dirty="0" smtClean="0">
                <a:effectLst>
                  <a:glow rad="38100">
                    <a:schemeClr val="bg1">
                      <a:lumMod val="50000"/>
                      <a:lumOff val="50000"/>
                      <a:alpha val="20000"/>
                    </a:schemeClr>
                  </a:glow>
                </a:effectLst>
              </a:rPr>
              <a:t>Example: Large exposure: 20 ppm – recommended initial evacuation distance of 800 feet, Protective action distance ~5 Miles</a:t>
            </a:r>
            <a:endParaRPr lang="en-US" sz="2000" b="1" dirty="0">
              <a:effectLst>
                <a:glow rad="38100">
                  <a:schemeClr val="bg1">
                    <a:lumMod val="50000"/>
                    <a:lumOff val="50000"/>
                    <a:alpha val="20000"/>
                  </a:schemeClr>
                </a:glow>
              </a:effectLst>
            </a:endParaRP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3"/>
          <a:stretch>
            <a:fillRect/>
          </a:stretch>
        </p:blipFill>
        <p:spPr>
          <a:xfrm>
            <a:off x="5745707" y="2210937"/>
            <a:ext cx="6013661" cy="4189863"/>
          </a:xfrm>
          <a:prstGeom prst="rect">
            <a:avLst/>
          </a:prstGeom>
        </p:spPr>
      </p:pic>
      <p:sp>
        <p:nvSpPr>
          <p:cNvPr id="6" name="TextBox 5"/>
          <p:cNvSpPr txBox="1"/>
          <p:nvPr/>
        </p:nvSpPr>
        <p:spPr>
          <a:xfrm>
            <a:off x="504967" y="6059606"/>
            <a:ext cx="4763069" cy="338554"/>
          </a:xfrm>
          <a:prstGeom prst="rect">
            <a:avLst/>
          </a:prstGeom>
          <a:noFill/>
        </p:spPr>
        <p:txBody>
          <a:bodyPr wrap="square" rtlCol="0">
            <a:spAutoFit/>
          </a:bodyPr>
          <a:lstStyle/>
          <a:p>
            <a:pPr algn="ctr"/>
            <a:r>
              <a:rPr lang="en-US" sz="1600" dirty="0"/>
              <a:t>http://www.cdc.gov/niosh/ershdb/</a:t>
            </a:r>
          </a:p>
        </p:txBody>
      </p:sp>
      <p:pic>
        <p:nvPicPr>
          <p:cNvPr id="7" name="Picture 6"/>
          <p:cNvPicPr>
            <a:picLocks noChangeAspect="1"/>
          </p:cNvPicPr>
          <p:nvPr/>
        </p:nvPicPr>
        <p:blipFill>
          <a:blip r:embed="rId4"/>
          <a:stretch>
            <a:fillRect/>
          </a:stretch>
        </p:blipFill>
        <p:spPr>
          <a:xfrm>
            <a:off x="1246620" y="1601337"/>
            <a:ext cx="2903707" cy="916960"/>
          </a:xfrm>
          <a:prstGeom prst="rect">
            <a:avLst/>
          </a:prstGeom>
        </p:spPr>
      </p:pic>
    </p:spTree>
    <p:extLst>
      <p:ext uri="{BB962C8B-B14F-4D97-AF65-F5344CB8AC3E}">
        <p14:creationId xmlns:p14="http://schemas.microsoft.com/office/powerpoint/2010/main" val="47691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14233"/>
          </a:xfrm>
        </p:spPr>
        <p:txBody>
          <a:bodyPr/>
          <a:lstStyle/>
          <a:p>
            <a:r>
              <a:rPr lang="en-US" dirty="0" smtClean="0"/>
              <a:t>Disposition</a:t>
            </a:r>
            <a:endParaRPr lang="en-US" dirty="0"/>
          </a:p>
        </p:txBody>
      </p:sp>
      <p:sp>
        <p:nvSpPr>
          <p:cNvPr id="5" name="Content Placeholder 4"/>
          <p:cNvSpPr>
            <a:spLocks noGrp="1"/>
          </p:cNvSpPr>
          <p:nvPr>
            <p:ph idx="1"/>
          </p:nvPr>
        </p:nvSpPr>
        <p:spPr>
          <a:xfrm>
            <a:off x="1141413" y="1528549"/>
            <a:ext cx="9905998" cy="3166281"/>
          </a:xfrm>
        </p:spPr>
        <p:txBody>
          <a:bodyPr/>
          <a:lstStyle/>
          <a:p>
            <a:r>
              <a:rPr lang="en-US" b="1" dirty="0" smtClean="0">
                <a:solidFill>
                  <a:srgbClr val="FFFF00"/>
                </a:solidFill>
              </a:rPr>
              <a:t>Upper and lower airway </a:t>
            </a:r>
            <a:r>
              <a:rPr lang="en-US" b="1" dirty="0" smtClean="0"/>
              <a:t>affected</a:t>
            </a:r>
          </a:p>
          <a:p>
            <a:r>
              <a:rPr lang="en-US" b="1" dirty="0" smtClean="0"/>
              <a:t>Watch for delayed lung injury: </a:t>
            </a:r>
            <a:r>
              <a:rPr lang="en-US" b="1" dirty="0" smtClean="0">
                <a:solidFill>
                  <a:srgbClr val="FFFF00"/>
                </a:solidFill>
              </a:rPr>
              <a:t>24 hours</a:t>
            </a:r>
          </a:p>
          <a:p>
            <a:r>
              <a:rPr lang="en-US" b="1" dirty="0" smtClean="0"/>
              <a:t>Watched for airway injury</a:t>
            </a:r>
          </a:p>
          <a:p>
            <a:r>
              <a:rPr lang="en-US" b="1" dirty="0" smtClean="0"/>
              <a:t>Nebulized bronchodilators, oxygen</a:t>
            </a:r>
            <a:endParaRPr lang="en-US" b="1" dirty="0"/>
          </a:p>
        </p:txBody>
      </p:sp>
    </p:spTree>
    <p:extLst>
      <p:ext uri="{BB962C8B-B14F-4D97-AF65-F5344CB8AC3E}">
        <p14:creationId xmlns:p14="http://schemas.microsoft.com/office/powerpoint/2010/main" val="3658111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3</a:t>
            </a:r>
            <a:endParaRPr lang="en-US" dirty="0"/>
          </a:p>
        </p:txBody>
      </p:sp>
      <p:sp>
        <p:nvSpPr>
          <p:cNvPr id="3" name="Content Placeholder 2"/>
          <p:cNvSpPr>
            <a:spLocks noGrp="1"/>
          </p:cNvSpPr>
          <p:nvPr>
            <p:ph sz="half" idx="1"/>
          </p:nvPr>
        </p:nvSpPr>
        <p:spPr>
          <a:xfrm>
            <a:off x="554558" y="2394044"/>
            <a:ext cx="4876800" cy="3124201"/>
          </a:xfrm>
        </p:spPr>
        <p:txBody>
          <a:bodyPr/>
          <a:lstStyle/>
          <a:p>
            <a:r>
              <a:rPr lang="en-US" b="1" dirty="0" smtClean="0"/>
              <a:t>38 year old female worker at chemical manufacturing plant</a:t>
            </a:r>
          </a:p>
          <a:p>
            <a:r>
              <a:rPr lang="en-US" b="1" dirty="0" smtClean="0">
                <a:solidFill>
                  <a:srgbClr val="FFFF00"/>
                </a:solidFill>
              </a:rPr>
              <a:t>Compressed gas </a:t>
            </a:r>
            <a:r>
              <a:rPr lang="en-US" b="1" dirty="0" smtClean="0"/>
              <a:t>tanks used to manufacture pesticide ingredients</a:t>
            </a:r>
          </a:p>
          <a:p>
            <a:r>
              <a:rPr lang="en-US" b="1" dirty="0" smtClean="0"/>
              <a:t>1 ton cylinders stored in a shed</a:t>
            </a:r>
          </a:p>
          <a:p>
            <a:r>
              <a:rPr lang="en-US" b="1" dirty="0" smtClean="0"/>
              <a:t>Gas accessed via flexible braided stainless steel hoses</a:t>
            </a:r>
          </a:p>
          <a:p>
            <a:r>
              <a:rPr lang="en-US" b="1" dirty="0" smtClean="0"/>
              <a:t>Worker was inspecting the cylinders when a hose burst</a:t>
            </a:r>
            <a:endParaRPr lang="en-US" b="1" dirty="0"/>
          </a:p>
        </p:txBody>
      </p:sp>
      <p:pic>
        <p:nvPicPr>
          <p:cNvPr id="6" name="Content Placeholder 5"/>
          <p:cNvPicPr>
            <a:picLocks noGrp="1" noChangeAspect="1"/>
          </p:cNvPicPr>
          <p:nvPr>
            <p:ph sz="half" idx="2"/>
          </p:nvPr>
        </p:nvPicPr>
        <p:blipFill>
          <a:blip r:embed="rId3"/>
          <a:stretch>
            <a:fillRect/>
          </a:stretch>
        </p:blipFill>
        <p:spPr>
          <a:xfrm>
            <a:off x="6454543" y="3471647"/>
            <a:ext cx="4462818" cy="2533367"/>
          </a:xfrm>
          <a:prstGeom prst="rect">
            <a:avLst/>
          </a:prstGeom>
        </p:spPr>
      </p:pic>
      <p:pic>
        <p:nvPicPr>
          <p:cNvPr id="4" name="Picture 3"/>
          <p:cNvPicPr>
            <a:picLocks noChangeAspect="1"/>
          </p:cNvPicPr>
          <p:nvPr/>
        </p:nvPicPr>
        <p:blipFill>
          <a:blip r:embed="rId4"/>
          <a:stretch>
            <a:fillRect/>
          </a:stretch>
        </p:blipFill>
        <p:spPr>
          <a:xfrm>
            <a:off x="6018212" y="914326"/>
            <a:ext cx="5335480" cy="2154713"/>
          </a:xfrm>
          <a:prstGeom prst="rect">
            <a:avLst/>
          </a:prstGeom>
        </p:spPr>
      </p:pic>
    </p:spTree>
    <p:extLst>
      <p:ext uri="{BB962C8B-B14F-4D97-AF65-F5344CB8AC3E}">
        <p14:creationId xmlns:p14="http://schemas.microsoft.com/office/powerpoint/2010/main" val="42614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782472"/>
          </a:xfrm>
        </p:spPr>
        <p:txBody>
          <a:bodyPr/>
          <a:lstStyle/>
          <a:p>
            <a:r>
              <a:rPr lang="en-US" dirty="0" smtClean="0"/>
              <a:t>Patient history</a:t>
            </a:r>
            <a:endParaRPr lang="en-US" dirty="0"/>
          </a:p>
        </p:txBody>
      </p:sp>
      <p:sp>
        <p:nvSpPr>
          <p:cNvPr id="6" name="Content Placeholder 5"/>
          <p:cNvSpPr>
            <a:spLocks noGrp="1"/>
          </p:cNvSpPr>
          <p:nvPr>
            <p:ph idx="1"/>
          </p:nvPr>
        </p:nvSpPr>
        <p:spPr>
          <a:xfrm>
            <a:off x="1141413" y="1705971"/>
            <a:ext cx="9905998" cy="4085230"/>
          </a:xfrm>
        </p:spPr>
        <p:txBody>
          <a:bodyPr/>
          <a:lstStyle/>
          <a:p>
            <a:r>
              <a:rPr lang="en-US" b="1" dirty="0" smtClean="0"/>
              <a:t>Patient states she was </a:t>
            </a:r>
            <a:r>
              <a:rPr lang="en-US" b="1" dirty="0" smtClean="0">
                <a:solidFill>
                  <a:srgbClr val="FFFF00"/>
                </a:solidFill>
              </a:rPr>
              <a:t>coughing</a:t>
            </a:r>
            <a:r>
              <a:rPr lang="en-US" b="1" dirty="0" smtClean="0"/>
              <a:t> initially</a:t>
            </a:r>
          </a:p>
          <a:p>
            <a:r>
              <a:rPr lang="en-US" b="1" dirty="0" smtClean="0"/>
              <a:t>Feels well in the ED</a:t>
            </a:r>
          </a:p>
          <a:p>
            <a:r>
              <a:rPr lang="en-US" b="1" dirty="0" smtClean="0"/>
              <a:t>Smell of ‘</a:t>
            </a:r>
            <a:r>
              <a:rPr lang="en-US" b="1" dirty="0" smtClean="0">
                <a:solidFill>
                  <a:srgbClr val="FFFF00"/>
                </a:solidFill>
              </a:rPr>
              <a:t>moldy hay</a:t>
            </a:r>
            <a:r>
              <a:rPr lang="en-US" b="1" dirty="0" smtClean="0"/>
              <a:t>’</a:t>
            </a:r>
          </a:p>
          <a:p>
            <a:r>
              <a:rPr lang="en-US" b="1" dirty="0" smtClean="0"/>
              <a:t>Noted a </a:t>
            </a:r>
            <a:r>
              <a:rPr lang="en-US" b="1" dirty="0" smtClean="0">
                <a:solidFill>
                  <a:srgbClr val="FFFF00"/>
                </a:solidFill>
              </a:rPr>
              <a:t>colorless vapor </a:t>
            </a:r>
            <a:r>
              <a:rPr lang="en-US" b="1" dirty="0" smtClean="0"/>
              <a:t>leaking from the hose</a:t>
            </a:r>
          </a:p>
          <a:p>
            <a:r>
              <a:rPr lang="en-US" b="1" dirty="0" smtClean="0"/>
              <a:t>The patient would like to be discharged back to work to finish her inspection</a:t>
            </a:r>
          </a:p>
          <a:p>
            <a:endParaRPr lang="en-US" dirty="0"/>
          </a:p>
        </p:txBody>
      </p:sp>
    </p:spTree>
    <p:extLst>
      <p:ext uri="{BB962C8B-B14F-4D97-AF65-F5344CB8AC3E}">
        <p14:creationId xmlns:p14="http://schemas.microsoft.com/office/powerpoint/2010/main" val="363753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18949"/>
          </a:xfrm>
        </p:spPr>
        <p:txBody>
          <a:bodyPr/>
          <a:lstStyle/>
          <a:p>
            <a:r>
              <a:rPr lang="en-US" dirty="0" err="1" smtClean="0"/>
              <a:t>DEcon</a:t>
            </a:r>
            <a:endParaRPr lang="en-US" dirty="0"/>
          </a:p>
        </p:txBody>
      </p:sp>
      <p:sp>
        <p:nvSpPr>
          <p:cNvPr id="3" name="Content Placeholder 2"/>
          <p:cNvSpPr>
            <a:spLocks noGrp="1"/>
          </p:cNvSpPr>
          <p:nvPr>
            <p:ph idx="1"/>
          </p:nvPr>
        </p:nvSpPr>
        <p:spPr>
          <a:xfrm>
            <a:off x="1141413" y="1746913"/>
            <a:ext cx="9905998" cy="2811439"/>
          </a:xfrm>
        </p:spPr>
        <p:txBody>
          <a:bodyPr/>
          <a:lstStyle/>
          <a:p>
            <a:r>
              <a:rPr lang="en-US" b="1" dirty="0" smtClean="0"/>
              <a:t>Field </a:t>
            </a:r>
            <a:r>
              <a:rPr lang="en-US" b="1" dirty="0" err="1" smtClean="0"/>
              <a:t>Decon</a:t>
            </a:r>
            <a:r>
              <a:rPr lang="en-US" b="1" dirty="0" smtClean="0"/>
              <a:t>: water if skin exposure</a:t>
            </a:r>
          </a:p>
          <a:p>
            <a:r>
              <a:rPr lang="en-US" b="1" dirty="0" smtClean="0"/>
              <a:t>Move patient away from exposure</a:t>
            </a:r>
          </a:p>
          <a:p>
            <a:r>
              <a:rPr lang="en-US" b="1" dirty="0" smtClean="0"/>
              <a:t>Hospital: standard PPE</a:t>
            </a:r>
          </a:p>
          <a:p>
            <a:r>
              <a:rPr lang="en-US" b="1" dirty="0" smtClean="0">
                <a:solidFill>
                  <a:srgbClr val="FFFF00"/>
                </a:solidFill>
              </a:rPr>
              <a:t>Water spray may be used by hazmat team to knock down vapor</a:t>
            </a:r>
          </a:p>
        </p:txBody>
      </p:sp>
    </p:spTree>
    <p:extLst>
      <p:ext uri="{BB962C8B-B14F-4D97-AF65-F5344CB8AC3E}">
        <p14:creationId xmlns:p14="http://schemas.microsoft.com/office/powerpoint/2010/main" val="3909867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a:t>
            </a:r>
            <a:endParaRPr lang="en-US" dirty="0"/>
          </a:p>
        </p:txBody>
      </p:sp>
      <p:sp>
        <p:nvSpPr>
          <p:cNvPr id="3" name="Content Placeholder 2"/>
          <p:cNvSpPr>
            <a:spLocks noGrp="1"/>
          </p:cNvSpPr>
          <p:nvPr>
            <p:ph sz="half" idx="1"/>
          </p:nvPr>
        </p:nvSpPr>
        <p:spPr>
          <a:xfrm>
            <a:off x="832820" y="2514601"/>
            <a:ext cx="4876800" cy="2753436"/>
          </a:xfrm>
        </p:spPr>
        <p:txBody>
          <a:bodyPr>
            <a:normAutofit/>
          </a:bodyPr>
          <a:lstStyle/>
          <a:p>
            <a:r>
              <a:rPr lang="en-US" sz="2400" b="1" dirty="0" smtClean="0">
                <a:effectLst>
                  <a:glow rad="38100">
                    <a:schemeClr val="bg1">
                      <a:lumMod val="50000"/>
                      <a:lumOff val="50000"/>
                      <a:alpha val="20000"/>
                    </a:schemeClr>
                  </a:glow>
                </a:effectLst>
              </a:rPr>
              <a:t>4 hours into ED observation: </a:t>
            </a:r>
            <a:r>
              <a:rPr lang="en-US" sz="2400" b="1" dirty="0" smtClean="0">
                <a:solidFill>
                  <a:srgbClr val="FFFF00"/>
                </a:solidFill>
                <a:effectLst>
                  <a:glow rad="38100">
                    <a:schemeClr val="bg1">
                      <a:lumMod val="50000"/>
                      <a:lumOff val="50000"/>
                      <a:alpha val="20000"/>
                    </a:schemeClr>
                  </a:glow>
                </a:effectLst>
              </a:rPr>
              <a:t>significant difficulty breathing</a:t>
            </a:r>
          </a:p>
          <a:p>
            <a:r>
              <a:rPr lang="en-US" sz="2400" b="1" dirty="0" smtClean="0">
                <a:effectLst>
                  <a:glow rad="38100">
                    <a:schemeClr val="bg1">
                      <a:lumMod val="50000"/>
                      <a:lumOff val="50000"/>
                      <a:alpha val="20000"/>
                    </a:schemeClr>
                  </a:glow>
                </a:effectLst>
              </a:rPr>
              <a:t>Admission: at 18 hours post-exposure, patient requires intubation in the ICU</a:t>
            </a:r>
          </a:p>
          <a:p>
            <a:r>
              <a:rPr lang="en-US" sz="2400" b="1" dirty="0" smtClean="0">
                <a:solidFill>
                  <a:srgbClr val="FFFF00"/>
                </a:solidFill>
                <a:effectLst>
                  <a:glow rad="38100">
                    <a:schemeClr val="bg1">
                      <a:lumMod val="50000"/>
                      <a:lumOff val="50000"/>
                      <a:alpha val="20000"/>
                    </a:schemeClr>
                  </a:glow>
                </a:effectLst>
              </a:rPr>
              <a:t>ALI</a:t>
            </a:r>
            <a:endParaRPr lang="en-US" sz="2400" b="1" dirty="0">
              <a:solidFill>
                <a:srgbClr val="FFFF00"/>
              </a:solidFill>
              <a:effectLst>
                <a:glow rad="38100">
                  <a:schemeClr val="bg1">
                    <a:lumMod val="50000"/>
                    <a:lumOff val="50000"/>
                    <a:alpha val="20000"/>
                  </a:schemeClr>
                </a:glow>
              </a:effectLst>
            </a:endParaRPr>
          </a:p>
        </p:txBody>
      </p:sp>
      <p:pic>
        <p:nvPicPr>
          <p:cNvPr id="5" name="Content Placeholder 4"/>
          <p:cNvPicPr>
            <a:picLocks noGrp="1" noChangeAspect="1"/>
          </p:cNvPicPr>
          <p:nvPr>
            <p:ph sz="half" idx="2"/>
          </p:nvPr>
        </p:nvPicPr>
        <p:blipFill>
          <a:blip r:embed="rId2"/>
          <a:stretch>
            <a:fillRect/>
          </a:stretch>
        </p:blipFill>
        <p:spPr>
          <a:xfrm>
            <a:off x="6364715" y="909851"/>
            <a:ext cx="5337791" cy="5354472"/>
          </a:xfrm>
          <a:prstGeom prst="rect">
            <a:avLst/>
          </a:prstGeom>
        </p:spPr>
      </p:pic>
    </p:spTree>
    <p:extLst>
      <p:ext uri="{BB962C8B-B14F-4D97-AF65-F5344CB8AC3E}">
        <p14:creationId xmlns:p14="http://schemas.microsoft.com/office/powerpoint/2010/main" val="330181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26831"/>
          </a:xfrm>
        </p:spPr>
        <p:txBody>
          <a:bodyPr/>
          <a:lstStyle/>
          <a:p>
            <a:r>
              <a:rPr lang="en-US" dirty="0" smtClean="0"/>
              <a:t>Irritant Gas </a:t>
            </a:r>
            <a:r>
              <a:rPr lang="en-US" dirty="0" err="1" smtClean="0"/>
              <a:t>Chemoterrorism</a:t>
            </a:r>
            <a:endParaRPr lang="en-US" dirty="0"/>
          </a:p>
        </p:txBody>
      </p:sp>
      <p:sp>
        <p:nvSpPr>
          <p:cNvPr id="3" name="Content Placeholder 2"/>
          <p:cNvSpPr>
            <a:spLocks noGrp="1"/>
          </p:cNvSpPr>
          <p:nvPr>
            <p:ph idx="1"/>
          </p:nvPr>
        </p:nvSpPr>
        <p:spPr>
          <a:xfrm>
            <a:off x="1141413" y="1463040"/>
            <a:ext cx="9905998" cy="5008097"/>
          </a:xfrm>
        </p:spPr>
        <p:txBody>
          <a:bodyPr>
            <a:normAutofit fontScale="55000" lnSpcReduction="20000"/>
          </a:bodyPr>
          <a:lstStyle/>
          <a:p>
            <a:pPr>
              <a:lnSpc>
                <a:spcPct val="90000"/>
              </a:lnSpc>
            </a:pPr>
            <a:r>
              <a:rPr lang="en-US" sz="4400" b="1" dirty="0">
                <a:solidFill>
                  <a:srgbClr val="FFFF00"/>
                </a:solidFill>
                <a:effectLst>
                  <a:glow rad="38100">
                    <a:schemeClr val="bg1">
                      <a:lumMod val="50000"/>
                      <a:lumOff val="50000"/>
                      <a:alpha val="20000"/>
                    </a:schemeClr>
                  </a:glow>
                </a:effectLst>
              </a:rPr>
              <a:t>Chlorine gas (Cl</a:t>
            </a:r>
            <a:r>
              <a:rPr lang="en-US" sz="4400" b="1" baseline="-25000" dirty="0">
                <a:solidFill>
                  <a:srgbClr val="FFFF00"/>
                </a:solidFill>
                <a:effectLst>
                  <a:glow rad="38100">
                    <a:schemeClr val="bg1">
                      <a:lumMod val="50000"/>
                      <a:lumOff val="50000"/>
                      <a:alpha val="20000"/>
                    </a:schemeClr>
                  </a:glow>
                </a:effectLst>
              </a:rPr>
              <a:t>2</a:t>
            </a:r>
            <a:r>
              <a:rPr lang="en-US" sz="4400" b="1" dirty="0">
                <a:solidFill>
                  <a:srgbClr val="FFFF00"/>
                </a:solidFill>
                <a:effectLst>
                  <a:glow rad="38100">
                    <a:schemeClr val="bg1">
                      <a:lumMod val="50000"/>
                      <a:lumOff val="50000"/>
                      <a:alpha val="20000"/>
                    </a:schemeClr>
                  </a:glow>
                </a:effectLst>
              </a:rPr>
              <a:t>) chemical weapons in Iraq</a:t>
            </a:r>
          </a:p>
          <a:p>
            <a:pPr lvl="1">
              <a:lnSpc>
                <a:spcPct val="90000"/>
              </a:lnSpc>
            </a:pPr>
            <a:r>
              <a:rPr lang="en-US" sz="4400" b="1" dirty="0">
                <a:effectLst>
                  <a:glow rad="38100">
                    <a:schemeClr val="bg1">
                      <a:lumMod val="50000"/>
                      <a:lumOff val="50000"/>
                      <a:alpha val="20000"/>
                    </a:schemeClr>
                  </a:glow>
                </a:effectLst>
              </a:rPr>
              <a:t>Jan. 28, 2007</a:t>
            </a:r>
          </a:p>
          <a:p>
            <a:pPr lvl="2">
              <a:lnSpc>
                <a:spcPct val="90000"/>
              </a:lnSpc>
            </a:pPr>
            <a:r>
              <a:rPr lang="en-US" sz="4400" b="1" dirty="0">
                <a:effectLst>
                  <a:glow rad="38100">
                    <a:schemeClr val="bg1">
                      <a:lumMod val="50000"/>
                      <a:lumOff val="50000"/>
                      <a:alpha val="20000"/>
                    </a:schemeClr>
                  </a:glow>
                </a:effectLst>
              </a:rPr>
              <a:t>Truck bomb with Cl</a:t>
            </a:r>
            <a:r>
              <a:rPr lang="en-US" sz="4400" b="1" baseline="-25000" dirty="0">
                <a:effectLst>
                  <a:glow rad="38100">
                    <a:schemeClr val="bg1">
                      <a:lumMod val="50000"/>
                      <a:lumOff val="50000"/>
                      <a:alpha val="20000"/>
                    </a:schemeClr>
                  </a:glow>
                </a:effectLst>
              </a:rPr>
              <a:t>2</a:t>
            </a:r>
            <a:r>
              <a:rPr lang="en-US" sz="4400" b="1" dirty="0">
                <a:effectLst>
                  <a:glow rad="38100">
                    <a:schemeClr val="bg1">
                      <a:lumMod val="50000"/>
                      <a:lumOff val="50000"/>
                      <a:alpha val="20000"/>
                    </a:schemeClr>
                  </a:glow>
                </a:effectLst>
              </a:rPr>
              <a:t> tank</a:t>
            </a:r>
          </a:p>
          <a:p>
            <a:pPr lvl="3">
              <a:lnSpc>
                <a:spcPct val="90000"/>
              </a:lnSpc>
            </a:pPr>
            <a:r>
              <a:rPr lang="en-US" sz="4400" b="1" dirty="0" smtClean="0">
                <a:effectLst>
                  <a:glow rad="38100">
                    <a:schemeClr val="bg1">
                      <a:lumMod val="50000"/>
                      <a:lumOff val="50000"/>
                      <a:alpha val="20000"/>
                    </a:schemeClr>
                  </a:glow>
                </a:effectLst>
              </a:rPr>
              <a:t>deaths </a:t>
            </a:r>
            <a:r>
              <a:rPr lang="en-US" sz="4400" b="1" dirty="0">
                <a:effectLst>
                  <a:glow rad="38100">
                    <a:schemeClr val="bg1">
                      <a:lumMod val="50000"/>
                      <a:lumOff val="50000"/>
                      <a:alpha val="20000"/>
                    </a:schemeClr>
                  </a:glow>
                </a:effectLst>
              </a:rPr>
              <a:t>&gt; 12</a:t>
            </a:r>
          </a:p>
          <a:p>
            <a:pPr lvl="1">
              <a:lnSpc>
                <a:spcPct val="90000"/>
              </a:lnSpc>
            </a:pPr>
            <a:r>
              <a:rPr lang="en-US" sz="4400" b="1" dirty="0">
                <a:effectLst>
                  <a:glow rad="38100">
                    <a:schemeClr val="bg1">
                      <a:lumMod val="50000"/>
                      <a:lumOff val="50000"/>
                      <a:alpha val="20000"/>
                    </a:schemeClr>
                  </a:glow>
                </a:effectLst>
              </a:rPr>
              <a:t>Feb. 20, 2007</a:t>
            </a:r>
          </a:p>
          <a:p>
            <a:pPr lvl="2">
              <a:lnSpc>
                <a:spcPct val="90000"/>
              </a:lnSpc>
            </a:pPr>
            <a:r>
              <a:rPr lang="en-US" sz="4400" b="1" dirty="0">
                <a:effectLst>
                  <a:glow rad="38100">
                    <a:schemeClr val="bg1">
                      <a:lumMod val="50000"/>
                      <a:lumOff val="50000"/>
                      <a:alpha val="20000"/>
                    </a:schemeClr>
                  </a:glow>
                </a:effectLst>
              </a:rPr>
              <a:t>Bomb on Cl</a:t>
            </a:r>
            <a:r>
              <a:rPr lang="en-US" sz="4400" b="1" baseline="-25000" dirty="0">
                <a:effectLst>
                  <a:glow rad="38100">
                    <a:schemeClr val="bg1">
                      <a:lumMod val="50000"/>
                      <a:lumOff val="50000"/>
                      <a:alpha val="20000"/>
                    </a:schemeClr>
                  </a:glow>
                </a:effectLst>
              </a:rPr>
              <a:t>2</a:t>
            </a:r>
            <a:r>
              <a:rPr lang="en-US" sz="4400" b="1" dirty="0">
                <a:effectLst>
                  <a:glow rad="38100">
                    <a:schemeClr val="bg1">
                      <a:lumMod val="50000"/>
                      <a:lumOff val="50000"/>
                      <a:alpha val="20000"/>
                    </a:schemeClr>
                  </a:glow>
                </a:effectLst>
              </a:rPr>
              <a:t> tanker truck</a:t>
            </a:r>
          </a:p>
          <a:p>
            <a:pPr lvl="3">
              <a:lnSpc>
                <a:spcPct val="90000"/>
              </a:lnSpc>
            </a:pPr>
            <a:r>
              <a:rPr lang="en-US" sz="4400" b="1" dirty="0">
                <a:effectLst>
                  <a:glow rad="38100">
                    <a:schemeClr val="bg1">
                      <a:lumMod val="50000"/>
                      <a:lumOff val="50000"/>
                      <a:alpha val="20000"/>
                    </a:schemeClr>
                  </a:glow>
                </a:effectLst>
              </a:rPr>
              <a:t>&gt; 150 poisoned</a:t>
            </a:r>
          </a:p>
          <a:p>
            <a:pPr lvl="4">
              <a:lnSpc>
                <a:spcPct val="90000"/>
              </a:lnSpc>
            </a:pPr>
            <a:r>
              <a:rPr lang="en-US" sz="4400" b="1" dirty="0">
                <a:effectLst>
                  <a:glow rad="38100">
                    <a:schemeClr val="bg1">
                      <a:lumMod val="50000"/>
                      <a:lumOff val="50000"/>
                      <a:alpha val="20000"/>
                    </a:schemeClr>
                  </a:glow>
                </a:effectLst>
              </a:rPr>
              <a:t>&gt; 60 hospitalized</a:t>
            </a:r>
          </a:p>
          <a:p>
            <a:pPr lvl="1">
              <a:lnSpc>
                <a:spcPct val="90000"/>
              </a:lnSpc>
            </a:pPr>
            <a:r>
              <a:rPr lang="en-US" sz="4400" b="1" dirty="0">
                <a:effectLst>
                  <a:glow rad="38100">
                    <a:schemeClr val="bg1">
                      <a:lumMod val="50000"/>
                      <a:lumOff val="50000"/>
                      <a:alpha val="20000"/>
                    </a:schemeClr>
                  </a:glow>
                </a:effectLst>
              </a:rPr>
              <a:t>Feb. 21, 2007 </a:t>
            </a:r>
          </a:p>
          <a:p>
            <a:pPr lvl="2">
              <a:lnSpc>
                <a:spcPct val="90000"/>
              </a:lnSpc>
            </a:pPr>
            <a:r>
              <a:rPr lang="en-US" sz="4400" b="1" dirty="0">
                <a:effectLst>
                  <a:glow rad="38100">
                    <a:schemeClr val="bg1">
                      <a:lumMod val="50000"/>
                      <a:lumOff val="50000"/>
                      <a:alpha val="20000"/>
                    </a:schemeClr>
                  </a:glow>
                </a:effectLst>
              </a:rPr>
              <a:t>Truck bomb with Cl</a:t>
            </a:r>
            <a:r>
              <a:rPr lang="en-US" sz="4400" b="1" baseline="-25000" dirty="0">
                <a:effectLst>
                  <a:glow rad="38100">
                    <a:schemeClr val="bg1">
                      <a:lumMod val="50000"/>
                      <a:lumOff val="50000"/>
                      <a:alpha val="20000"/>
                    </a:schemeClr>
                  </a:glow>
                </a:effectLst>
              </a:rPr>
              <a:t>2</a:t>
            </a:r>
            <a:r>
              <a:rPr lang="en-US" sz="4400" b="1" dirty="0">
                <a:effectLst>
                  <a:glow rad="38100">
                    <a:schemeClr val="bg1">
                      <a:lumMod val="50000"/>
                      <a:lumOff val="50000"/>
                      <a:alpha val="20000"/>
                    </a:schemeClr>
                  </a:glow>
                </a:effectLst>
              </a:rPr>
              <a:t> cylinders</a:t>
            </a:r>
          </a:p>
          <a:p>
            <a:pPr lvl="3">
              <a:lnSpc>
                <a:spcPct val="90000"/>
              </a:lnSpc>
            </a:pPr>
            <a:r>
              <a:rPr lang="en-US" sz="4400" b="1" dirty="0" smtClean="0">
                <a:effectLst>
                  <a:glow rad="38100">
                    <a:schemeClr val="bg1">
                      <a:lumMod val="50000"/>
                      <a:lumOff val="50000"/>
                      <a:alpha val="20000"/>
                    </a:schemeClr>
                  </a:glow>
                </a:effectLst>
              </a:rPr>
              <a:t>deaths </a:t>
            </a:r>
            <a:r>
              <a:rPr lang="en-US" sz="4400" b="1" dirty="0">
                <a:effectLst>
                  <a:glow rad="38100">
                    <a:schemeClr val="bg1">
                      <a:lumMod val="50000"/>
                      <a:lumOff val="50000"/>
                      <a:alpha val="20000"/>
                    </a:schemeClr>
                  </a:glow>
                </a:effectLst>
              </a:rPr>
              <a:t>&gt; 5</a:t>
            </a:r>
          </a:p>
          <a:p>
            <a:pPr lvl="3">
              <a:lnSpc>
                <a:spcPct val="90000"/>
              </a:lnSpc>
            </a:pPr>
            <a:r>
              <a:rPr lang="en-US" sz="4400" b="1" dirty="0">
                <a:effectLst>
                  <a:glow rad="38100">
                    <a:schemeClr val="bg1">
                      <a:lumMod val="50000"/>
                      <a:lumOff val="50000"/>
                      <a:alpha val="20000"/>
                    </a:schemeClr>
                  </a:glow>
                </a:effectLst>
              </a:rPr>
              <a:t>&gt; 55 hospitalized</a:t>
            </a:r>
          </a:p>
          <a:p>
            <a:endParaRPr lang="en-US" dirty="0"/>
          </a:p>
        </p:txBody>
      </p:sp>
      <p:pic>
        <p:nvPicPr>
          <p:cNvPr id="4" name="Picture 3"/>
          <p:cNvPicPr>
            <a:picLocks noChangeAspect="1"/>
          </p:cNvPicPr>
          <p:nvPr/>
        </p:nvPicPr>
        <p:blipFill>
          <a:blip r:embed="rId2"/>
          <a:stretch>
            <a:fillRect/>
          </a:stretch>
        </p:blipFill>
        <p:spPr>
          <a:xfrm>
            <a:off x="7461983" y="2155581"/>
            <a:ext cx="4130821" cy="3288615"/>
          </a:xfrm>
          <a:prstGeom prst="rect">
            <a:avLst/>
          </a:prstGeom>
        </p:spPr>
      </p:pic>
      <p:sp>
        <p:nvSpPr>
          <p:cNvPr id="5" name="TextBox 4"/>
          <p:cNvSpPr txBox="1"/>
          <p:nvPr/>
        </p:nvSpPr>
        <p:spPr>
          <a:xfrm>
            <a:off x="7461983" y="5570805"/>
            <a:ext cx="4093698" cy="276999"/>
          </a:xfrm>
          <a:prstGeom prst="rect">
            <a:avLst/>
          </a:prstGeom>
          <a:noFill/>
        </p:spPr>
        <p:txBody>
          <a:bodyPr wrap="square" rtlCol="0">
            <a:spAutoFit/>
          </a:bodyPr>
          <a:lstStyle/>
          <a:p>
            <a:pPr algn="ctr"/>
            <a:r>
              <a:rPr lang="en-US" sz="1200" dirty="0" smtClean="0"/>
              <a:t>www.edition.cnn.com</a:t>
            </a:r>
            <a:endParaRPr lang="en-US" sz="1200" dirty="0"/>
          </a:p>
        </p:txBody>
      </p:sp>
    </p:spTree>
    <p:extLst>
      <p:ext uri="{BB962C8B-B14F-4D97-AF65-F5344CB8AC3E}">
        <p14:creationId xmlns:p14="http://schemas.microsoft.com/office/powerpoint/2010/main" val="1179162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1314734"/>
          </a:xfrm>
        </p:spPr>
        <p:txBody>
          <a:bodyPr/>
          <a:lstStyle/>
          <a:p>
            <a:r>
              <a:rPr lang="en-US" dirty="0"/>
              <a:t>Quiz: Given exam findings, what is the water solubility of this agent?</a:t>
            </a:r>
          </a:p>
        </p:txBody>
      </p:sp>
      <p:sp>
        <p:nvSpPr>
          <p:cNvPr id="6" name="Content Placeholder 5"/>
          <p:cNvSpPr>
            <a:spLocks noGrp="1"/>
          </p:cNvSpPr>
          <p:nvPr>
            <p:ph idx="1"/>
          </p:nvPr>
        </p:nvSpPr>
        <p:spPr>
          <a:xfrm>
            <a:off x="1141413" y="2033517"/>
            <a:ext cx="9905998" cy="3757684"/>
          </a:xfrm>
        </p:spPr>
        <p:txBody>
          <a:bodyPr/>
          <a:lstStyle/>
          <a:p>
            <a:endParaRPr lang="en-US" dirty="0"/>
          </a:p>
        </p:txBody>
      </p:sp>
    </p:spTree>
    <p:extLst>
      <p:ext uri="{BB962C8B-B14F-4D97-AF65-F5344CB8AC3E}">
        <p14:creationId xmlns:p14="http://schemas.microsoft.com/office/powerpoint/2010/main" val="3624140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1314734"/>
          </a:xfrm>
        </p:spPr>
        <p:txBody>
          <a:bodyPr/>
          <a:lstStyle/>
          <a:p>
            <a:r>
              <a:rPr lang="en-US" dirty="0"/>
              <a:t>Quiz: Given exam findings, what is the water solubility of this agent?</a:t>
            </a:r>
          </a:p>
        </p:txBody>
      </p:sp>
      <p:sp>
        <p:nvSpPr>
          <p:cNvPr id="6" name="Content Placeholder 5"/>
          <p:cNvSpPr>
            <a:spLocks noGrp="1"/>
          </p:cNvSpPr>
          <p:nvPr>
            <p:ph idx="1"/>
          </p:nvPr>
        </p:nvSpPr>
        <p:spPr>
          <a:xfrm>
            <a:off x="1141413" y="2033517"/>
            <a:ext cx="9905998" cy="3757684"/>
          </a:xfrm>
        </p:spPr>
        <p:txBody>
          <a:bodyPr/>
          <a:lstStyle/>
          <a:p>
            <a:pPr marL="0" indent="0" algn="ctr">
              <a:buNone/>
            </a:pPr>
            <a:r>
              <a:rPr lang="en-US" sz="2800" b="1" dirty="0" smtClean="0">
                <a:solidFill>
                  <a:srgbClr val="FFFF00"/>
                </a:solidFill>
                <a:effectLst>
                  <a:glow rad="38100">
                    <a:schemeClr val="bg1">
                      <a:lumMod val="50000"/>
                      <a:lumOff val="50000"/>
                      <a:alpha val="20000"/>
                    </a:schemeClr>
                  </a:glow>
                </a:effectLst>
              </a:rPr>
              <a:t>Slightly </a:t>
            </a:r>
            <a:r>
              <a:rPr lang="en-US" sz="2800" b="1" dirty="0">
                <a:solidFill>
                  <a:srgbClr val="FFFF00"/>
                </a:solidFill>
                <a:effectLst>
                  <a:glow rad="38100">
                    <a:schemeClr val="bg1">
                      <a:lumMod val="50000"/>
                      <a:lumOff val="50000"/>
                      <a:alpha val="20000"/>
                    </a:schemeClr>
                  </a:glow>
                </a:effectLst>
              </a:rPr>
              <a:t>water-soluble irritant gas</a:t>
            </a:r>
          </a:p>
          <a:p>
            <a:endParaRPr lang="en-US" dirty="0"/>
          </a:p>
        </p:txBody>
      </p:sp>
    </p:spTree>
    <p:extLst>
      <p:ext uri="{BB962C8B-B14F-4D97-AF65-F5344CB8AC3E}">
        <p14:creationId xmlns:p14="http://schemas.microsoft.com/office/powerpoint/2010/main" val="132200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41779"/>
          </a:xfrm>
        </p:spPr>
        <p:txBody>
          <a:bodyPr/>
          <a:lstStyle/>
          <a:p>
            <a:r>
              <a:rPr lang="en-US" dirty="0" smtClean="0"/>
              <a:t>Pathophysiology: phosgene exposure</a:t>
            </a:r>
            <a:endParaRPr lang="en-US" dirty="0"/>
          </a:p>
        </p:txBody>
      </p:sp>
      <p:sp>
        <p:nvSpPr>
          <p:cNvPr id="3" name="Content Placeholder 2"/>
          <p:cNvSpPr>
            <a:spLocks noGrp="1"/>
          </p:cNvSpPr>
          <p:nvPr>
            <p:ph idx="1"/>
          </p:nvPr>
        </p:nvSpPr>
        <p:spPr>
          <a:xfrm>
            <a:off x="1141413" y="1651379"/>
            <a:ext cx="9905998" cy="4139821"/>
          </a:xfrm>
        </p:spPr>
        <p:txBody>
          <a:bodyPr/>
          <a:lstStyle/>
          <a:p>
            <a:r>
              <a:rPr lang="en-US" b="1" dirty="0" smtClean="0"/>
              <a:t>Slightly water soluble gases: phosgene and nitrogen dioxide – mild irritation of upper airway with no significant warning properties</a:t>
            </a:r>
          </a:p>
          <a:p>
            <a:r>
              <a:rPr lang="en-US" b="1" dirty="0" smtClean="0"/>
              <a:t>Phosgene </a:t>
            </a:r>
            <a:r>
              <a:rPr lang="en-US" b="1" dirty="0" smtClean="0">
                <a:solidFill>
                  <a:srgbClr val="FFFF00"/>
                </a:solidFill>
              </a:rPr>
              <a:t>reacts with water in alveoli</a:t>
            </a:r>
            <a:r>
              <a:rPr lang="en-US" b="1" dirty="0" smtClean="0"/>
              <a:t>: produces hydrochloric acid</a:t>
            </a:r>
          </a:p>
          <a:p>
            <a:r>
              <a:rPr lang="en-US" b="1" dirty="0" smtClean="0"/>
              <a:t>Corrosive local effect on alveolar-capillary membrane: decreased surfactant production, alveolar collapse and </a:t>
            </a:r>
            <a:r>
              <a:rPr lang="en-US" b="1" dirty="0" smtClean="0">
                <a:solidFill>
                  <a:srgbClr val="FFFF00"/>
                </a:solidFill>
              </a:rPr>
              <a:t>chemical pneumonitis</a:t>
            </a:r>
          </a:p>
          <a:p>
            <a:r>
              <a:rPr lang="en-US" b="1" dirty="0" smtClean="0"/>
              <a:t>Onset of acute lung injury can be </a:t>
            </a:r>
            <a:r>
              <a:rPr lang="en-US" b="1" dirty="0" smtClean="0">
                <a:solidFill>
                  <a:srgbClr val="FFFF00"/>
                </a:solidFill>
              </a:rPr>
              <a:t>delayed for hours </a:t>
            </a:r>
            <a:r>
              <a:rPr lang="en-US" b="1" dirty="0" smtClean="0"/>
              <a:t>after exposure</a:t>
            </a:r>
            <a:endParaRPr lang="en-US" b="1" dirty="0"/>
          </a:p>
        </p:txBody>
      </p:sp>
    </p:spTree>
    <p:extLst>
      <p:ext uri="{BB962C8B-B14F-4D97-AF65-F5344CB8AC3E}">
        <p14:creationId xmlns:p14="http://schemas.microsoft.com/office/powerpoint/2010/main" val="3943739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64358"/>
          </a:xfrm>
        </p:spPr>
        <p:txBody>
          <a:bodyPr/>
          <a:lstStyle/>
          <a:p>
            <a:r>
              <a:rPr lang="en-US" dirty="0" smtClean="0"/>
              <a:t>Patients at risk</a:t>
            </a:r>
            <a:endParaRPr lang="en-US" dirty="0"/>
          </a:p>
        </p:txBody>
      </p:sp>
      <p:sp>
        <p:nvSpPr>
          <p:cNvPr id="3" name="Content Placeholder 2"/>
          <p:cNvSpPr>
            <a:spLocks noGrp="1"/>
          </p:cNvSpPr>
          <p:nvPr>
            <p:ph idx="1"/>
          </p:nvPr>
        </p:nvSpPr>
        <p:spPr>
          <a:xfrm>
            <a:off x="540912" y="1719619"/>
            <a:ext cx="9905998" cy="4194412"/>
          </a:xfrm>
        </p:spPr>
        <p:txBody>
          <a:bodyPr/>
          <a:lstStyle/>
          <a:p>
            <a:r>
              <a:rPr lang="en-US" sz="2400" b="1" dirty="0" smtClean="0">
                <a:effectLst>
                  <a:glow rad="38100">
                    <a:schemeClr val="bg1">
                      <a:lumMod val="50000"/>
                      <a:lumOff val="50000"/>
                      <a:alpha val="20000"/>
                    </a:schemeClr>
                  </a:glow>
                </a:effectLst>
              </a:rPr>
              <a:t>Polyurethane production</a:t>
            </a:r>
          </a:p>
          <a:p>
            <a:r>
              <a:rPr lang="en-US" sz="2400" b="1" dirty="0" smtClean="0">
                <a:effectLst>
                  <a:glow rad="38100">
                    <a:schemeClr val="bg1">
                      <a:lumMod val="50000"/>
                      <a:lumOff val="50000"/>
                      <a:alpha val="20000"/>
                    </a:schemeClr>
                  </a:glow>
                </a:effectLst>
              </a:rPr>
              <a:t>Polycarbonate production</a:t>
            </a:r>
          </a:p>
          <a:p>
            <a:r>
              <a:rPr lang="en-US" sz="2400" b="1" dirty="0" smtClean="0">
                <a:effectLst>
                  <a:glow rad="38100">
                    <a:schemeClr val="bg1">
                      <a:lumMod val="50000"/>
                      <a:lumOff val="50000"/>
                      <a:alpha val="20000"/>
                    </a:schemeClr>
                  </a:glow>
                </a:effectLst>
              </a:rPr>
              <a:t>Dye, resin &amp; pesticide production</a:t>
            </a:r>
          </a:p>
          <a:p>
            <a:r>
              <a:rPr lang="en-US" sz="2400" b="1" dirty="0" smtClean="0">
                <a:effectLst>
                  <a:glow rad="38100">
                    <a:schemeClr val="bg1">
                      <a:lumMod val="50000"/>
                      <a:lumOff val="50000"/>
                      <a:alpha val="20000"/>
                    </a:schemeClr>
                  </a:glow>
                </a:effectLst>
              </a:rPr>
              <a:t>Metallurgy ore separation</a:t>
            </a:r>
          </a:p>
          <a:p>
            <a:r>
              <a:rPr lang="en-US" sz="2400" b="1" dirty="0" smtClean="0">
                <a:effectLst>
                  <a:glow rad="38100">
                    <a:schemeClr val="bg1">
                      <a:lumMod val="50000"/>
                      <a:lumOff val="50000"/>
                      <a:alpha val="20000"/>
                    </a:schemeClr>
                  </a:glow>
                </a:effectLst>
              </a:rPr>
              <a:t>Military poison gas</a:t>
            </a:r>
          </a:p>
          <a:p>
            <a:pPr marL="0" indent="0">
              <a:buNone/>
            </a:pPr>
            <a:endParaRPr lang="en-US" dirty="0"/>
          </a:p>
        </p:txBody>
      </p:sp>
      <p:pic>
        <p:nvPicPr>
          <p:cNvPr id="6" name="Picture 5"/>
          <p:cNvPicPr>
            <a:picLocks noChangeAspect="1"/>
          </p:cNvPicPr>
          <p:nvPr/>
        </p:nvPicPr>
        <p:blipFill>
          <a:blip r:embed="rId3"/>
          <a:stretch>
            <a:fillRect/>
          </a:stretch>
        </p:blipFill>
        <p:spPr>
          <a:xfrm>
            <a:off x="6094412" y="1719619"/>
            <a:ext cx="5605872" cy="3625755"/>
          </a:xfrm>
          <a:prstGeom prst="rect">
            <a:avLst/>
          </a:prstGeom>
        </p:spPr>
      </p:pic>
    </p:spTree>
    <p:extLst>
      <p:ext uri="{BB962C8B-B14F-4D97-AF65-F5344CB8AC3E}">
        <p14:creationId xmlns:p14="http://schemas.microsoft.com/office/powerpoint/2010/main" val="2515279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87188"/>
          </a:xfrm>
        </p:spPr>
        <p:txBody>
          <a:bodyPr/>
          <a:lstStyle/>
          <a:p>
            <a:r>
              <a:rPr lang="en-US" dirty="0" smtClean="0"/>
              <a:t>Phosgene effects</a:t>
            </a:r>
            <a:endParaRPr lang="en-US" dirty="0"/>
          </a:p>
        </p:txBody>
      </p:sp>
      <p:sp>
        <p:nvSpPr>
          <p:cNvPr id="3" name="Content Placeholder 2"/>
          <p:cNvSpPr>
            <a:spLocks noGrp="1"/>
          </p:cNvSpPr>
          <p:nvPr>
            <p:ph idx="1"/>
          </p:nvPr>
        </p:nvSpPr>
        <p:spPr>
          <a:xfrm>
            <a:off x="1141413" y="1746913"/>
            <a:ext cx="9905998" cy="4044287"/>
          </a:xfrm>
        </p:spPr>
        <p:txBody>
          <a:bodyPr>
            <a:normAutofit/>
          </a:bodyPr>
          <a:lstStyle/>
          <a:p>
            <a:r>
              <a:rPr lang="en-US" sz="2400" b="1" dirty="0" smtClean="0"/>
              <a:t>Acute effects: choking, coughing</a:t>
            </a:r>
          </a:p>
          <a:p>
            <a:r>
              <a:rPr lang="en-US" sz="2400" b="1" dirty="0" smtClean="0"/>
              <a:t>X ray: </a:t>
            </a:r>
            <a:r>
              <a:rPr lang="en-US" sz="2400" b="1" dirty="0" smtClean="0">
                <a:solidFill>
                  <a:srgbClr val="FFFF00"/>
                </a:solidFill>
              </a:rPr>
              <a:t>delayed pulmonary edema </a:t>
            </a:r>
            <a:r>
              <a:rPr lang="en-US" sz="2400" b="1" dirty="0" smtClean="0"/>
              <a:t>and lung injury</a:t>
            </a:r>
          </a:p>
          <a:p>
            <a:r>
              <a:rPr lang="en-US" sz="2400" b="1" dirty="0" smtClean="0"/>
              <a:t>Chronic: Emphysematous changes + </a:t>
            </a:r>
            <a:r>
              <a:rPr lang="en-US" sz="2400" b="1" dirty="0" smtClean="0">
                <a:solidFill>
                  <a:srgbClr val="FFFF00"/>
                </a:solidFill>
              </a:rPr>
              <a:t>fibrosis</a:t>
            </a:r>
            <a:endParaRPr lang="en-US" sz="2400" b="1" dirty="0">
              <a:solidFill>
                <a:srgbClr val="FFFF00"/>
              </a:solidFill>
            </a:endParaRPr>
          </a:p>
        </p:txBody>
      </p:sp>
    </p:spTree>
    <p:extLst>
      <p:ext uri="{BB962C8B-B14F-4D97-AF65-F5344CB8AC3E}">
        <p14:creationId xmlns:p14="http://schemas.microsoft.com/office/powerpoint/2010/main" val="2751102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14484"/>
          </a:xfrm>
        </p:spPr>
        <p:txBody>
          <a:bodyPr/>
          <a:lstStyle/>
          <a:p>
            <a:r>
              <a:rPr lang="en-US" dirty="0" smtClean="0"/>
              <a:t>Phosgene: safety &amp; regulation</a:t>
            </a:r>
            <a:endParaRPr lang="en-US" dirty="0"/>
          </a:p>
        </p:txBody>
      </p:sp>
      <p:sp>
        <p:nvSpPr>
          <p:cNvPr id="3" name="Content Placeholder 2"/>
          <p:cNvSpPr>
            <a:spLocks noGrp="1"/>
          </p:cNvSpPr>
          <p:nvPr>
            <p:ph idx="1"/>
          </p:nvPr>
        </p:nvSpPr>
        <p:spPr>
          <a:xfrm>
            <a:off x="1141413" y="1624085"/>
            <a:ext cx="9905998" cy="3343700"/>
          </a:xfrm>
        </p:spPr>
        <p:txBody>
          <a:bodyPr>
            <a:normAutofit/>
          </a:bodyPr>
          <a:lstStyle/>
          <a:p>
            <a:r>
              <a:rPr lang="en-US" sz="2400" b="1" dirty="0" smtClean="0">
                <a:effectLst>
                  <a:glow rad="38100">
                    <a:schemeClr val="bg1">
                      <a:lumMod val="50000"/>
                      <a:lumOff val="50000"/>
                      <a:alpha val="20000"/>
                    </a:schemeClr>
                  </a:glow>
                </a:effectLst>
              </a:rPr>
              <a:t>Odor threshold: 0.4 ppm</a:t>
            </a:r>
          </a:p>
          <a:p>
            <a:r>
              <a:rPr lang="en-US" sz="2400" b="1" dirty="0" smtClean="0">
                <a:effectLst>
                  <a:glow rad="38100">
                    <a:schemeClr val="bg1">
                      <a:lumMod val="50000"/>
                      <a:lumOff val="50000"/>
                      <a:alpha val="20000"/>
                    </a:schemeClr>
                  </a:glow>
                </a:effectLst>
              </a:rPr>
              <a:t>Severe Respiratory symptoms: 2-3 ppm</a:t>
            </a:r>
          </a:p>
          <a:p>
            <a:r>
              <a:rPr lang="en-US" sz="2400" b="1" dirty="0" err="1" smtClean="0">
                <a:effectLst>
                  <a:glow rad="38100">
                    <a:schemeClr val="bg1">
                      <a:lumMod val="50000"/>
                      <a:lumOff val="50000"/>
                      <a:alpha val="20000"/>
                    </a:schemeClr>
                  </a:glow>
                </a:effectLst>
              </a:rPr>
              <a:t>Niosh</a:t>
            </a:r>
            <a:r>
              <a:rPr lang="en-US" sz="2400" b="1" dirty="0" smtClean="0">
                <a:effectLst>
                  <a:glow rad="38100">
                    <a:schemeClr val="bg1">
                      <a:lumMod val="50000"/>
                      <a:lumOff val="50000"/>
                      <a:alpha val="20000"/>
                    </a:schemeClr>
                  </a:glow>
                </a:effectLst>
              </a:rPr>
              <a:t> IDLH: 2 ppm</a:t>
            </a:r>
          </a:p>
          <a:p>
            <a:r>
              <a:rPr lang="en-US" sz="2400" b="1" dirty="0" smtClean="0">
                <a:effectLst>
                  <a:glow rad="38100">
                    <a:schemeClr val="bg1">
                      <a:lumMod val="50000"/>
                      <a:lumOff val="50000"/>
                      <a:alpha val="20000"/>
                    </a:schemeClr>
                  </a:glow>
                </a:effectLst>
              </a:rPr>
              <a:t>OSHA PEL/NIOSH REL/ACGIH TLV: 0.1 ppm (0.4 mg/m</a:t>
            </a:r>
            <a:r>
              <a:rPr lang="en-US" sz="2400" b="1" baseline="30000" dirty="0" smtClean="0">
                <a:effectLst>
                  <a:glow rad="38100">
                    <a:schemeClr val="bg1">
                      <a:lumMod val="50000"/>
                      <a:lumOff val="50000"/>
                      <a:alpha val="20000"/>
                    </a:schemeClr>
                  </a:glow>
                </a:effectLst>
              </a:rPr>
              <a:t>3</a:t>
            </a:r>
            <a:r>
              <a:rPr lang="en-US" sz="2400" b="1" dirty="0" smtClean="0">
                <a:effectLst>
                  <a:glow rad="38100">
                    <a:schemeClr val="bg1">
                      <a:lumMod val="50000"/>
                      <a:lumOff val="50000"/>
                      <a:alpha val="20000"/>
                    </a:schemeClr>
                  </a:glow>
                </a:effectLst>
              </a:rPr>
              <a:t>)</a:t>
            </a:r>
          </a:p>
          <a:p>
            <a:r>
              <a:rPr lang="en-US" sz="2400" b="1" dirty="0" smtClean="0">
                <a:effectLst>
                  <a:glow rad="38100">
                    <a:schemeClr val="bg1">
                      <a:lumMod val="50000"/>
                      <a:lumOff val="50000"/>
                      <a:alpha val="20000"/>
                    </a:schemeClr>
                  </a:glow>
                </a:effectLst>
              </a:rPr>
              <a:t>ACGIH STEL: 0.2 ppm (15 minutes)</a:t>
            </a:r>
            <a:endParaRPr lang="en-US" sz="2400"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736783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50710"/>
          </a:xfrm>
        </p:spPr>
        <p:txBody>
          <a:bodyPr/>
          <a:lstStyle/>
          <a:p>
            <a:r>
              <a:rPr lang="en-US" dirty="0" smtClean="0"/>
              <a:t>Phosphine</a:t>
            </a:r>
            <a:endParaRPr lang="en-US" dirty="0"/>
          </a:p>
        </p:txBody>
      </p:sp>
      <p:sp>
        <p:nvSpPr>
          <p:cNvPr id="3" name="Content Placeholder 2"/>
          <p:cNvSpPr>
            <a:spLocks noGrp="1"/>
          </p:cNvSpPr>
          <p:nvPr>
            <p:ph idx="1"/>
          </p:nvPr>
        </p:nvSpPr>
        <p:spPr>
          <a:xfrm>
            <a:off x="1141413" y="1692323"/>
            <a:ext cx="9905998" cy="4098878"/>
          </a:xfrm>
        </p:spPr>
        <p:txBody>
          <a:bodyPr>
            <a:normAutofit/>
          </a:bodyPr>
          <a:lstStyle/>
          <a:p>
            <a:r>
              <a:rPr lang="en-US" sz="2400" b="1" dirty="0" smtClean="0">
                <a:solidFill>
                  <a:srgbClr val="FFFF00"/>
                </a:solidFill>
              </a:rPr>
              <a:t>Colorless gas</a:t>
            </a:r>
          </a:p>
          <a:p>
            <a:r>
              <a:rPr lang="en-US" sz="2400" b="1" dirty="0" smtClean="0"/>
              <a:t>Used in </a:t>
            </a:r>
            <a:r>
              <a:rPr lang="en-US" sz="2400" b="1" dirty="0" smtClean="0">
                <a:solidFill>
                  <a:srgbClr val="FFFF00"/>
                </a:solidFill>
              </a:rPr>
              <a:t>semiconductor industry</a:t>
            </a:r>
            <a:r>
              <a:rPr lang="en-US" sz="2400" b="1" dirty="0" smtClean="0"/>
              <a:t>: introduce phosphorous into silicone crystals</a:t>
            </a:r>
          </a:p>
          <a:p>
            <a:r>
              <a:rPr lang="en-US" sz="2400" b="1" dirty="0" smtClean="0">
                <a:solidFill>
                  <a:srgbClr val="FFFF00"/>
                </a:solidFill>
              </a:rPr>
              <a:t>Fumigant</a:t>
            </a:r>
          </a:p>
          <a:p>
            <a:r>
              <a:rPr lang="en-US" sz="2400" b="1" dirty="0" smtClean="0"/>
              <a:t>Shipped in liquid form</a:t>
            </a:r>
          </a:p>
          <a:p>
            <a:r>
              <a:rPr lang="en-US" sz="2400" b="1" dirty="0" smtClean="0"/>
              <a:t>Inadequate warning properties</a:t>
            </a:r>
          </a:p>
          <a:p>
            <a:r>
              <a:rPr lang="en-US" sz="2400" b="1" dirty="0" smtClean="0"/>
              <a:t>Vapors are heavier than air: low lying exposure</a:t>
            </a:r>
            <a:endParaRPr lang="en-US" sz="2400" b="1" dirty="0"/>
          </a:p>
        </p:txBody>
      </p:sp>
    </p:spTree>
    <p:extLst>
      <p:ext uri="{BB962C8B-B14F-4D97-AF65-F5344CB8AC3E}">
        <p14:creationId xmlns:p14="http://schemas.microsoft.com/office/powerpoint/2010/main" val="2920309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96119"/>
          </a:xfrm>
        </p:spPr>
        <p:txBody>
          <a:bodyPr/>
          <a:lstStyle/>
          <a:p>
            <a:r>
              <a:rPr lang="en-US" dirty="0" smtClean="0"/>
              <a:t>Phosphine effects</a:t>
            </a:r>
            <a:endParaRPr lang="en-US" dirty="0"/>
          </a:p>
        </p:txBody>
      </p:sp>
      <p:sp>
        <p:nvSpPr>
          <p:cNvPr id="3" name="Content Placeholder 2"/>
          <p:cNvSpPr>
            <a:spLocks noGrp="1"/>
          </p:cNvSpPr>
          <p:nvPr>
            <p:ph idx="1"/>
          </p:nvPr>
        </p:nvSpPr>
        <p:spPr/>
        <p:txBody>
          <a:bodyPr>
            <a:normAutofit/>
          </a:bodyPr>
          <a:lstStyle/>
          <a:p>
            <a:r>
              <a:rPr lang="en-US" sz="2400" b="1" dirty="0" smtClean="0"/>
              <a:t>Lung irritation and cough</a:t>
            </a:r>
          </a:p>
          <a:p>
            <a:r>
              <a:rPr lang="en-US" sz="2400" b="1" dirty="0" smtClean="0">
                <a:solidFill>
                  <a:srgbClr val="FFFF00"/>
                </a:solidFill>
              </a:rPr>
              <a:t>Delayed pulmonary edema </a:t>
            </a:r>
            <a:r>
              <a:rPr lang="en-US" sz="2400" b="1" dirty="0" smtClean="0"/>
              <a:t>(72 hours)</a:t>
            </a:r>
          </a:p>
          <a:p>
            <a:r>
              <a:rPr lang="en-US" sz="2400" b="1" dirty="0" smtClean="0"/>
              <a:t>Vomiting, diarrhea and liver damage</a:t>
            </a:r>
          </a:p>
          <a:p>
            <a:r>
              <a:rPr lang="en-US" sz="2400" b="1" dirty="0" smtClean="0"/>
              <a:t>Death from respiratory failure, liver failure/renal failure and </a:t>
            </a:r>
            <a:r>
              <a:rPr lang="en-US" sz="2400" b="1" dirty="0" smtClean="0">
                <a:solidFill>
                  <a:srgbClr val="FFFF00"/>
                </a:solidFill>
              </a:rPr>
              <a:t>shock</a:t>
            </a:r>
          </a:p>
          <a:p>
            <a:r>
              <a:rPr lang="en-US" sz="2400" b="1" dirty="0" smtClean="0"/>
              <a:t>Chronic bronchitis with long-term exposure</a:t>
            </a:r>
            <a:endParaRPr lang="en-US" sz="2400" b="1" dirty="0"/>
          </a:p>
        </p:txBody>
      </p:sp>
    </p:spTree>
    <p:extLst>
      <p:ext uri="{BB962C8B-B14F-4D97-AF65-F5344CB8AC3E}">
        <p14:creationId xmlns:p14="http://schemas.microsoft.com/office/powerpoint/2010/main" val="2124984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18949"/>
          </a:xfrm>
        </p:spPr>
        <p:txBody>
          <a:bodyPr/>
          <a:lstStyle/>
          <a:p>
            <a:r>
              <a:rPr lang="en-US" dirty="0" smtClean="0"/>
              <a:t>Phosphine: safety &amp; regulation</a:t>
            </a:r>
            <a:endParaRPr lang="en-US" dirty="0"/>
          </a:p>
        </p:txBody>
      </p:sp>
      <p:sp>
        <p:nvSpPr>
          <p:cNvPr id="3" name="Content Placeholder 2"/>
          <p:cNvSpPr>
            <a:spLocks noGrp="1"/>
          </p:cNvSpPr>
          <p:nvPr>
            <p:ph idx="1"/>
          </p:nvPr>
        </p:nvSpPr>
        <p:spPr>
          <a:xfrm>
            <a:off x="1141413" y="1897039"/>
            <a:ext cx="9905998" cy="3894161"/>
          </a:xfrm>
        </p:spPr>
        <p:txBody>
          <a:bodyPr/>
          <a:lstStyle/>
          <a:p>
            <a:r>
              <a:rPr lang="en-US" b="1" dirty="0" smtClean="0"/>
              <a:t>NIOSH STEL: 1 ppm</a:t>
            </a:r>
          </a:p>
          <a:p>
            <a:r>
              <a:rPr lang="en-US" b="1" dirty="0" smtClean="0"/>
              <a:t>NIOSH TWA/OSHA PEL: 0.3 ppm (over work day)</a:t>
            </a:r>
          </a:p>
          <a:p>
            <a:r>
              <a:rPr lang="en-US" b="1" dirty="0" smtClean="0"/>
              <a:t>NIOSH IDLH: 50 PPM</a:t>
            </a:r>
          </a:p>
          <a:p>
            <a:endParaRPr lang="en-US" dirty="0"/>
          </a:p>
        </p:txBody>
      </p:sp>
    </p:spTree>
    <p:extLst>
      <p:ext uri="{BB962C8B-B14F-4D97-AF65-F5344CB8AC3E}">
        <p14:creationId xmlns:p14="http://schemas.microsoft.com/office/powerpoint/2010/main" val="2583022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Quiz: match the irritant gas with its water solubility</a:t>
            </a:r>
            <a:endParaRPr lang="en-US" dirty="0"/>
          </a:p>
        </p:txBody>
      </p:sp>
      <p:sp>
        <p:nvSpPr>
          <p:cNvPr id="4" name="Content Placeholder 3"/>
          <p:cNvSpPr>
            <a:spLocks noGrp="1"/>
          </p:cNvSpPr>
          <p:nvPr>
            <p:ph sz="half" idx="1"/>
          </p:nvPr>
        </p:nvSpPr>
        <p:spPr>
          <a:xfrm>
            <a:off x="1141413" y="2407692"/>
            <a:ext cx="4876800" cy="3124201"/>
          </a:xfrm>
        </p:spPr>
        <p:txBody>
          <a:bodyPr>
            <a:normAutofit/>
          </a:bodyPr>
          <a:lstStyle/>
          <a:p>
            <a:r>
              <a:rPr lang="en-US" sz="3200" b="1" dirty="0" smtClean="0"/>
              <a:t>Chlorine Gas</a:t>
            </a:r>
          </a:p>
          <a:p>
            <a:r>
              <a:rPr lang="en-US" sz="3200" b="1" dirty="0" smtClean="0"/>
              <a:t>Anhydrous ammonia</a:t>
            </a:r>
          </a:p>
          <a:p>
            <a:r>
              <a:rPr lang="en-US" sz="3200" b="1" dirty="0" smtClean="0"/>
              <a:t>Phosgene &amp; Phosphine</a:t>
            </a:r>
            <a:endParaRPr lang="en-US" sz="3200" b="1" dirty="0"/>
          </a:p>
        </p:txBody>
      </p:sp>
      <p:sp>
        <p:nvSpPr>
          <p:cNvPr id="5" name="Content Placeholder 4"/>
          <p:cNvSpPr>
            <a:spLocks noGrp="1"/>
          </p:cNvSpPr>
          <p:nvPr>
            <p:ph sz="half" idx="2"/>
          </p:nvPr>
        </p:nvSpPr>
        <p:spPr>
          <a:xfrm>
            <a:off x="6211555" y="2298511"/>
            <a:ext cx="5853066" cy="3124200"/>
          </a:xfrm>
        </p:spPr>
        <p:txBody>
          <a:bodyPr>
            <a:normAutofit/>
          </a:bodyPr>
          <a:lstStyle/>
          <a:p>
            <a:r>
              <a:rPr lang="en-US" sz="3200" b="1" dirty="0" smtClean="0">
                <a:effectLst>
                  <a:glow rad="38100">
                    <a:schemeClr val="bg1">
                      <a:lumMod val="50000"/>
                      <a:lumOff val="50000"/>
                      <a:alpha val="20000"/>
                    </a:schemeClr>
                  </a:glow>
                </a:effectLst>
              </a:rPr>
              <a:t>Highly water soluble</a:t>
            </a:r>
          </a:p>
          <a:p>
            <a:r>
              <a:rPr lang="en-US" sz="3200" b="1" dirty="0" smtClean="0">
                <a:effectLst>
                  <a:glow rad="38100">
                    <a:schemeClr val="bg1">
                      <a:lumMod val="50000"/>
                      <a:lumOff val="50000"/>
                      <a:alpha val="20000"/>
                    </a:schemeClr>
                  </a:glow>
                </a:effectLst>
              </a:rPr>
              <a:t>Slightly water soluble</a:t>
            </a:r>
          </a:p>
          <a:p>
            <a:r>
              <a:rPr lang="en-US" sz="3200" b="1" dirty="0" smtClean="0">
                <a:effectLst>
                  <a:glow rad="38100">
                    <a:schemeClr val="bg1">
                      <a:lumMod val="50000"/>
                      <a:lumOff val="50000"/>
                      <a:alpha val="20000"/>
                    </a:schemeClr>
                  </a:glow>
                </a:effectLst>
              </a:rPr>
              <a:t>Intermediately water soluble</a:t>
            </a:r>
            <a:endParaRPr lang="en-US" sz="3200"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04462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00222"/>
          </a:xfrm>
        </p:spPr>
        <p:txBody>
          <a:bodyPr/>
          <a:lstStyle/>
          <a:p>
            <a:r>
              <a:rPr lang="en-US" dirty="0" smtClean="0"/>
              <a:t>Nitrogen Dioxide</a:t>
            </a:r>
            <a:endParaRPr lang="en-US" dirty="0"/>
          </a:p>
        </p:txBody>
      </p:sp>
      <p:pic>
        <p:nvPicPr>
          <p:cNvPr id="4" name="Content Placeholder 3"/>
          <p:cNvPicPr>
            <a:picLocks noGrp="1" noChangeAspect="1"/>
          </p:cNvPicPr>
          <p:nvPr>
            <p:ph idx="1"/>
          </p:nvPr>
        </p:nvPicPr>
        <p:blipFill>
          <a:blip r:embed="rId3"/>
          <a:stretch>
            <a:fillRect/>
          </a:stretch>
        </p:blipFill>
        <p:spPr>
          <a:xfrm>
            <a:off x="4966845" y="1911175"/>
            <a:ext cx="6773764" cy="3955052"/>
          </a:xfrm>
          <a:prstGeom prst="rect">
            <a:avLst/>
          </a:prstGeom>
        </p:spPr>
      </p:pic>
      <p:sp>
        <p:nvSpPr>
          <p:cNvPr id="5" name="Rectangle 4"/>
          <p:cNvSpPr/>
          <p:nvPr/>
        </p:nvSpPr>
        <p:spPr>
          <a:xfrm>
            <a:off x="417340" y="2379827"/>
            <a:ext cx="4267201" cy="1643527"/>
          </a:xfrm>
          <a:prstGeom prst="rect">
            <a:avLst/>
          </a:prstGeom>
        </p:spPr>
        <p:txBody>
          <a:bodyPr wrap="square">
            <a:spAutoFit/>
          </a:bodyPr>
          <a:lstStyle/>
          <a:p>
            <a:pPr marL="233363" indent="-233363">
              <a:spcBef>
                <a:spcPct val="10000"/>
              </a:spcBef>
              <a:buClr>
                <a:srgbClr val="EA0000"/>
              </a:buClr>
              <a:buFont typeface="Wingdings" pitchFamily="2" charset="2"/>
              <a:buChar char="§"/>
              <a:defRPr/>
            </a:pPr>
            <a:r>
              <a:rPr lang="en-US" sz="2400" b="1" dirty="0" smtClean="0">
                <a:cs typeface="Tahoma" pitchFamily="34" charset="0"/>
              </a:rPr>
              <a:t>Slightly </a:t>
            </a:r>
            <a:r>
              <a:rPr lang="en-US" sz="2400" b="1" dirty="0">
                <a:cs typeface="Tahoma" pitchFamily="34" charset="0"/>
              </a:rPr>
              <a:t>water-soluble irritant gas</a:t>
            </a:r>
          </a:p>
          <a:p>
            <a:pPr marL="233363" indent="-233363">
              <a:spcBef>
                <a:spcPct val="10000"/>
              </a:spcBef>
              <a:buClr>
                <a:srgbClr val="EA0000"/>
              </a:buClr>
              <a:buFont typeface="Wingdings" pitchFamily="2" charset="2"/>
              <a:buChar char="§"/>
              <a:defRPr/>
            </a:pPr>
            <a:r>
              <a:rPr lang="en-US" sz="2400" b="1" dirty="0">
                <a:cs typeface="Tahoma" pitchFamily="34" charset="0"/>
              </a:rPr>
              <a:t>Red-brown color</a:t>
            </a:r>
          </a:p>
          <a:p>
            <a:pPr marL="233363" indent="-233363">
              <a:spcBef>
                <a:spcPct val="10000"/>
              </a:spcBef>
              <a:buClr>
                <a:srgbClr val="EA0000"/>
              </a:buClr>
              <a:buFont typeface="Wingdings" pitchFamily="2" charset="2"/>
              <a:buChar char="§"/>
              <a:defRPr/>
            </a:pPr>
            <a:r>
              <a:rPr lang="en-US" sz="2400" b="1" dirty="0" smtClean="0">
                <a:solidFill>
                  <a:srgbClr val="FFFF00"/>
                </a:solidFill>
                <a:cs typeface="Tahoma" pitchFamily="34" charset="0"/>
              </a:rPr>
              <a:t>Delayed-onset ALI</a:t>
            </a:r>
            <a:endParaRPr lang="en-US" sz="2400" b="1" dirty="0">
              <a:solidFill>
                <a:srgbClr val="FFFF00"/>
              </a:solidFill>
              <a:cs typeface="Tahoma" pitchFamily="34" charset="0"/>
            </a:endParaRPr>
          </a:p>
        </p:txBody>
      </p:sp>
      <p:sp>
        <p:nvSpPr>
          <p:cNvPr id="6" name="TextBox 5"/>
          <p:cNvSpPr txBox="1"/>
          <p:nvPr/>
        </p:nvSpPr>
        <p:spPr>
          <a:xfrm>
            <a:off x="5090496" y="1471659"/>
            <a:ext cx="6526460" cy="646331"/>
          </a:xfrm>
          <a:prstGeom prst="rect">
            <a:avLst/>
          </a:prstGeom>
          <a:noFill/>
        </p:spPr>
        <p:txBody>
          <a:bodyPr wrap="square" rtlCol="0">
            <a:spAutoFit/>
          </a:bodyPr>
          <a:lstStyle/>
          <a:p>
            <a:pPr algn="ctr"/>
            <a:r>
              <a:rPr lang="en-US" b="1" dirty="0">
                <a:solidFill>
                  <a:srgbClr val="FFFF00"/>
                </a:solidFill>
                <a:cs typeface="Tahoma" pitchFamily="34" charset="0"/>
              </a:rPr>
              <a:t>Truck with nitrocellulose x-ray film</a:t>
            </a:r>
          </a:p>
          <a:p>
            <a:endParaRPr lang="en-US" dirty="0"/>
          </a:p>
        </p:txBody>
      </p:sp>
      <p:sp>
        <p:nvSpPr>
          <p:cNvPr id="7" name="Text Box 6"/>
          <p:cNvSpPr txBox="1">
            <a:spLocks noChangeArrowheads="1"/>
          </p:cNvSpPr>
          <p:nvPr/>
        </p:nvSpPr>
        <p:spPr bwMode="auto">
          <a:xfrm>
            <a:off x="5961363" y="5866227"/>
            <a:ext cx="4784725" cy="336550"/>
          </a:xfrm>
          <a:prstGeom prst="rect">
            <a:avLst/>
          </a:prstGeom>
          <a:noFill/>
          <a:ln w="9525">
            <a:noFill/>
            <a:miter lim="800000"/>
            <a:headEnd/>
            <a:tailEnd/>
          </a:ln>
        </p:spPr>
        <p:txBody>
          <a:bodyPr>
            <a:spAutoFit/>
          </a:bodyPr>
          <a:lstStyle/>
          <a:p>
            <a:pPr algn="ctr">
              <a:spcBef>
                <a:spcPct val="50000"/>
              </a:spcBef>
            </a:pPr>
            <a:r>
              <a:rPr lang="en-US" sz="1600" b="0" dirty="0">
                <a:solidFill>
                  <a:srgbClr val="FFFF00"/>
                </a:solidFill>
              </a:rPr>
              <a:t>Photo credit: Mike Vance, MD</a:t>
            </a:r>
          </a:p>
        </p:txBody>
      </p:sp>
    </p:spTree>
    <p:extLst>
      <p:ext uri="{BB962C8B-B14F-4D97-AF65-F5344CB8AC3E}">
        <p14:creationId xmlns:p14="http://schemas.microsoft.com/office/powerpoint/2010/main" val="1830046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Quiz: match the irritant gas with its water solubility</a:t>
            </a:r>
            <a:endParaRPr lang="en-US" dirty="0"/>
          </a:p>
        </p:txBody>
      </p:sp>
      <p:sp>
        <p:nvSpPr>
          <p:cNvPr id="4" name="Content Placeholder 3"/>
          <p:cNvSpPr>
            <a:spLocks noGrp="1"/>
          </p:cNvSpPr>
          <p:nvPr>
            <p:ph sz="half" idx="1"/>
          </p:nvPr>
        </p:nvSpPr>
        <p:spPr>
          <a:xfrm>
            <a:off x="1141413" y="2407692"/>
            <a:ext cx="4876800" cy="3124201"/>
          </a:xfrm>
        </p:spPr>
        <p:txBody>
          <a:bodyPr>
            <a:normAutofit/>
          </a:bodyPr>
          <a:lstStyle/>
          <a:p>
            <a:r>
              <a:rPr lang="en-US" sz="3200" b="1" dirty="0" smtClean="0"/>
              <a:t>Chlorine Gas</a:t>
            </a:r>
          </a:p>
          <a:p>
            <a:r>
              <a:rPr lang="en-US" sz="3200" b="1" dirty="0" smtClean="0"/>
              <a:t>Anhydrous ammonia</a:t>
            </a:r>
          </a:p>
          <a:p>
            <a:r>
              <a:rPr lang="en-US" sz="3200" b="1" dirty="0" smtClean="0"/>
              <a:t>Phosgene &amp; Phosphine</a:t>
            </a:r>
            <a:endParaRPr lang="en-US" sz="3200" b="1" dirty="0"/>
          </a:p>
        </p:txBody>
      </p:sp>
      <p:sp>
        <p:nvSpPr>
          <p:cNvPr id="5" name="Content Placeholder 4"/>
          <p:cNvSpPr>
            <a:spLocks noGrp="1"/>
          </p:cNvSpPr>
          <p:nvPr>
            <p:ph sz="half" idx="2"/>
          </p:nvPr>
        </p:nvSpPr>
        <p:spPr>
          <a:xfrm>
            <a:off x="6211555" y="2298511"/>
            <a:ext cx="5853066" cy="3124200"/>
          </a:xfrm>
        </p:spPr>
        <p:txBody>
          <a:bodyPr>
            <a:normAutofit/>
          </a:bodyPr>
          <a:lstStyle/>
          <a:p>
            <a:r>
              <a:rPr lang="en-US" sz="3200" b="1" dirty="0" smtClean="0">
                <a:effectLst>
                  <a:glow rad="38100">
                    <a:schemeClr val="bg1">
                      <a:lumMod val="50000"/>
                      <a:lumOff val="50000"/>
                      <a:alpha val="20000"/>
                    </a:schemeClr>
                  </a:glow>
                </a:effectLst>
              </a:rPr>
              <a:t>Highly water soluble</a:t>
            </a:r>
          </a:p>
          <a:p>
            <a:r>
              <a:rPr lang="en-US" sz="3200" b="1" dirty="0" smtClean="0">
                <a:effectLst>
                  <a:glow rad="38100">
                    <a:schemeClr val="bg1">
                      <a:lumMod val="50000"/>
                      <a:lumOff val="50000"/>
                      <a:alpha val="20000"/>
                    </a:schemeClr>
                  </a:glow>
                </a:effectLst>
              </a:rPr>
              <a:t>Slightly water soluble</a:t>
            </a:r>
          </a:p>
          <a:p>
            <a:r>
              <a:rPr lang="en-US" sz="3200" b="1" dirty="0" smtClean="0">
                <a:effectLst>
                  <a:glow rad="38100">
                    <a:schemeClr val="bg1">
                      <a:lumMod val="50000"/>
                      <a:lumOff val="50000"/>
                      <a:alpha val="20000"/>
                    </a:schemeClr>
                  </a:glow>
                </a:effectLst>
              </a:rPr>
              <a:t>Intermediately water soluble</a:t>
            </a:r>
            <a:endParaRPr lang="en-US" sz="3200" b="1" dirty="0">
              <a:effectLst>
                <a:glow rad="38100">
                  <a:schemeClr val="bg1">
                    <a:lumMod val="50000"/>
                    <a:lumOff val="50000"/>
                    <a:alpha val="20000"/>
                  </a:schemeClr>
                </a:glow>
              </a:effectLst>
            </a:endParaRPr>
          </a:p>
        </p:txBody>
      </p:sp>
      <p:cxnSp>
        <p:nvCxnSpPr>
          <p:cNvPr id="6" name="Straight Arrow Connector 5"/>
          <p:cNvCxnSpPr/>
          <p:nvPr/>
        </p:nvCxnSpPr>
        <p:spPr>
          <a:xfrm>
            <a:off x="4326340" y="3332897"/>
            <a:ext cx="2037615" cy="11299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242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Quiz: match the irritant gas with its water solubility</a:t>
            </a:r>
            <a:endParaRPr lang="en-US" dirty="0"/>
          </a:p>
        </p:txBody>
      </p:sp>
      <p:sp>
        <p:nvSpPr>
          <p:cNvPr id="4" name="Content Placeholder 3"/>
          <p:cNvSpPr>
            <a:spLocks noGrp="1"/>
          </p:cNvSpPr>
          <p:nvPr>
            <p:ph sz="half" idx="1"/>
          </p:nvPr>
        </p:nvSpPr>
        <p:spPr>
          <a:xfrm>
            <a:off x="1141413" y="2407692"/>
            <a:ext cx="4876800" cy="3124201"/>
          </a:xfrm>
        </p:spPr>
        <p:txBody>
          <a:bodyPr>
            <a:normAutofit/>
          </a:bodyPr>
          <a:lstStyle/>
          <a:p>
            <a:r>
              <a:rPr lang="en-US" sz="3200" b="1" dirty="0" smtClean="0"/>
              <a:t>Chlorine Gas</a:t>
            </a:r>
          </a:p>
          <a:p>
            <a:r>
              <a:rPr lang="en-US" sz="3200" b="1" dirty="0" smtClean="0"/>
              <a:t>Anhydrous ammonia</a:t>
            </a:r>
          </a:p>
          <a:p>
            <a:r>
              <a:rPr lang="en-US" sz="3200" b="1" dirty="0" smtClean="0"/>
              <a:t>Phosgene &amp; Phosphine</a:t>
            </a:r>
            <a:endParaRPr lang="en-US" sz="3200" b="1" dirty="0"/>
          </a:p>
        </p:txBody>
      </p:sp>
      <p:sp>
        <p:nvSpPr>
          <p:cNvPr id="5" name="Content Placeholder 4"/>
          <p:cNvSpPr>
            <a:spLocks noGrp="1"/>
          </p:cNvSpPr>
          <p:nvPr>
            <p:ph sz="half" idx="2"/>
          </p:nvPr>
        </p:nvSpPr>
        <p:spPr>
          <a:xfrm>
            <a:off x="6211555" y="2298511"/>
            <a:ext cx="5853066" cy="3124200"/>
          </a:xfrm>
        </p:spPr>
        <p:txBody>
          <a:bodyPr>
            <a:normAutofit/>
          </a:bodyPr>
          <a:lstStyle/>
          <a:p>
            <a:r>
              <a:rPr lang="en-US" sz="3200" b="1" dirty="0" smtClean="0">
                <a:effectLst>
                  <a:glow rad="38100">
                    <a:schemeClr val="bg1">
                      <a:lumMod val="50000"/>
                      <a:lumOff val="50000"/>
                      <a:alpha val="20000"/>
                    </a:schemeClr>
                  </a:glow>
                </a:effectLst>
              </a:rPr>
              <a:t>Highly water soluble</a:t>
            </a:r>
          </a:p>
          <a:p>
            <a:r>
              <a:rPr lang="en-US" sz="3200" b="1" dirty="0" smtClean="0">
                <a:effectLst>
                  <a:glow rad="38100">
                    <a:schemeClr val="bg1">
                      <a:lumMod val="50000"/>
                      <a:lumOff val="50000"/>
                      <a:alpha val="20000"/>
                    </a:schemeClr>
                  </a:glow>
                </a:effectLst>
              </a:rPr>
              <a:t>Slightly water soluble</a:t>
            </a:r>
          </a:p>
          <a:p>
            <a:r>
              <a:rPr lang="en-US" sz="3200" b="1" dirty="0" smtClean="0">
                <a:effectLst>
                  <a:glow rad="38100">
                    <a:schemeClr val="bg1">
                      <a:lumMod val="50000"/>
                      <a:lumOff val="50000"/>
                      <a:alpha val="20000"/>
                    </a:schemeClr>
                  </a:glow>
                </a:effectLst>
              </a:rPr>
              <a:t>Intermediately water soluble</a:t>
            </a:r>
            <a:endParaRPr lang="en-US" sz="3200" b="1" dirty="0">
              <a:effectLst>
                <a:glow rad="38100">
                  <a:schemeClr val="bg1">
                    <a:lumMod val="50000"/>
                    <a:lumOff val="50000"/>
                    <a:alpha val="20000"/>
                  </a:schemeClr>
                </a:glow>
              </a:effectLst>
            </a:endParaRPr>
          </a:p>
        </p:txBody>
      </p:sp>
      <p:cxnSp>
        <p:nvCxnSpPr>
          <p:cNvPr id="6" name="Straight Arrow Connector 5"/>
          <p:cNvCxnSpPr/>
          <p:nvPr/>
        </p:nvCxnSpPr>
        <p:spPr>
          <a:xfrm>
            <a:off x="4326340" y="3332897"/>
            <a:ext cx="2037615" cy="11299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45457" y="3136427"/>
            <a:ext cx="918498" cy="833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557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Quiz: match the irritant gas with its water solubility</a:t>
            </a:r>
            <a:endParaRPr lang="en-US" dirty="0"/>
          </a:p>
        </p:txBody>
      </p:sp>
      <p:sp>
        <p:nvSpPr>
          <p:cNvPr id="4" name="Content Placeholder 3"/>
          <p:cNvSpPr>
            <a:spLocks noGrp="1"/>
          </p:cNvSpPr>
          <p:nvPr>
            <p:ph sz="half" idx="1"/>
          </p:nvPr>
        </p:nvSpPr>
        <p:spPr>
          <a:xfrm>
            <a:off x="1141413" y="2407692"/>
            <a:ext cx="4876800" cy="3124201"/>
          </a:xfrm>
        </p:spPr>
        <p:txBody>
          <a:bodyPr>
            <a:normAutofit/>
          </a:bodyPr>
          <a:lstStyle/>
          <a:p>
            <a:r>
              <a:rPr lang="en-US" sz="3200" b="1" dirty="0" smtClean="0"/>
              <a:t>Chlorine Gas</a:t>
            </a:r>
          </a:p>
          <a:p>
            <a:r>
              <a:rPr lang="en-US" sz="3200" b="1" dirty="0" smtClean="0"/>
              <a:t>Anhydrous ammonia</a:t>
            </a:r>
          </a:p>
          <a:p>
            <a:r>
              <a:rPr lang="en-US" sz="3200" b="1" dirty="0" smtClean="0"/>
              <a:t>Phosgene &amp; Phosphine</a:t>
            </a:r>
            <a:endParaRPr lang="en-US" sz="3200" b="1" dirty="0"/>
          </a:p>
        </p:txBody>
      </p:sp>
      <p:sp>
        <p:nvSpPr>
          <p:cNvPr id="5" name="Content Placeholder 4"/>
          <p:cNvSpPr>
            <a:spLocks noGrp="1"/>
          </p:cNvSpPr>
          <p:nvPr>
            <p:ph sz="half" idx="2"/>
          </p:nvPr>
        </p:nvSpPr>
        <p:spPr>
          <a:xfrm>
            <a:off x="6211555" y="2298511"/>
            <a:ext cx="5853066" cy="3124200"/>
          </a:xfrm>
        </p:spPr>
        <p:txBody>
          <a:bodyPr>
            <a:normAutofit/>
          </a:bodyPr>
          <a:lstStyle/>
          <a:p>
            <a:r>
              <a:rPr lang="en-US" sz="3200" b="1" dirty="0" smtClean="0">
                <a:effectLst>
                  <a:glow rad="38100">
                    <a:schemeClr val="bg1">
                      <a:lumMod val="50000"/>
                      <a:lumOff val="50000"/>
                      <a:alpha val="20000"/>
                    </a:schemeClr>
                  </a:glow>
                </a:effectLst>
              </a:rPr>
              <a:t>Highly water soluble</a:t>
            </a:r>
          </a:p>
          <a:p>
            <a:r>
              <a:rPr lang="en-US" sz="3200" b="1" dirty="0" smtClean="0">
                <a:effectLst>
                  <a:glow rad="38100">
                    <a:schemeClr val="bg1">
                      <a:lumMod val="50000"/>
                      <a:lumOff val="50000"/>
                      <a:alpha val="20000"/>
                    </a:schemeClr>
                  </a:glow>
                </a:effectLst>
              </a:rPr>
              <a:t>Slightly water soluble</a:t>
            </a:r>
          </a:p>
          <a:p>
            <a:r>
              <a:rPr lang="en-US" sz="3200" b="1" dirty="0" smtClean="0">
                <a:effectLst>
                  <a:glow rad="38100">
                    <a:schemeClr val="bg1">
                      <a:lumMod val="50000"/>
                      <a:lumOff val="50000"/>
                      <a:alpha val="20000"/>
                    </a:schemeClr>
                  </a:glow>
                </a:effectLst>
              </a:rPr>
              <a:t>Intermediately water soluble</a:t>
            </a:r>
            <a:endParaRPr lang="en-US" sz="3200" b="1" dirty="0">
              <a:effectLst>
                <a:glow rad="38100">
                  <a:schemeClr val="bg1">
                    <a:lumMod val="50000"/>
                    <a:lumOff val="50000"/>
                    <a:alpha val="20000"/>
                  </a:schemeClr>
                </a:glow>
              </a:effectLst>
            </a:endParaRPr>
          </a:p>
        </p:txBody>
      </p:sp>
      <p:cxnSp>
        <p:nvCxnSpPr>
          <p:cNvPr id="6" name="Straight Arrow Connector 5"/>
          <p:cNvCxnSpPr/>
          <p:nvPr/>
        </p:nvCxnSpPr>
        <p:spPr>
          <a:xfrm>
            <a:off x="4326340" y="3332897"/>
            <a:ext cx="2037615" cy="11299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45457" y="3136427"/>
            <a:ext cx="918498" cy="833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62460" y="3969792"/>
            <a:ext cx="741077" cy="6022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106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Questions?</a:t>
            </a:r>
            <a:endParaRPr lang="en-US" sz="60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07396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8" cy="811237"/>
          </a:xfrm>
        </p:spPr>
        <p:txBody>
          <a:bodyPr>
            <a:normAutofit fontScale="90000"/>
          </a:bodyPr>
          <a:lstStyle/>
          <a:p>
            <a:r>
              <a:rPr lang="en-US" dirty="0" smtClean="0"/>
              <a:t>Irritant Gases: Respiratory signs &amp; symptoms</a:t>
            </a:r>
            <a:endParaRPr lang="en-US" dirty="0"/>
          </a:p>
        </p:txBody>
      </p:sp>
      <p:sp>
        <p:nvSpPr>
          <p:cNvPr id="5" name="Content Placeholder 4"/>
          <p:cNvSpPr>
            <a:spLocks noGrp="1"/>
          </p:cNvSpPr>
          <p:nvPr>
            <p:ph sz="half" idx="1"/>
          </p:nvPr>
        </p:nvSpPr>
        <p:spPr>
          <a:xfrm>
            <a:off x="1141412" y="1744395"/>
            <a:ext cx="4876800" cy="4867420"/>
          </a:xfrm>
        </p:spPr>
        <p:txBody>
          <a:bodyPr>
            <a:normAutofit/>
          </a:bodyPr>
          <a:lstStyle/>
          <a:p>
            <a:pPr>
              <a:lnSpc>
                <a:spcPct val="90000"/>
              </a:lnSpc>
            </a:pPr>
            <a:r>
              <a:rPr lang="en-US" sz="2400" b="1" dirty="0">
                <a:solidFill>
                  <a:srgbClr val="FFFF00"/>
                </a:solidFill>
                <a:effectLst>
                  <a:glow rad="38100">
                    <a:schemeClr val="bg1">
                      <a:lumMod val="50000"/>
                      <a:lumOff val="50000"/>
                      <a:alpha val="20000"/>
                    </a:schemeClr>
                  </a:glow>
                </a:effectLst>
              </a:rPr>
              <a:t>Highly water-soluble</a:t>
            </a:r>
          </a:p>
          <a:p>
            <a:pPr lvl="1">
              <a:lnSpc>
                <a:spcPct val="90000"/>
              </a:lnSpc>
            </a:pPr>
            <a:r>
              <a:rPr lang="en-US" sz="2400" b="1" dirty="0">
                <a:effectLst>
                  <a:glow rad="38100">
                    <a:schemeClr val="bg1">
                      <a:lumMod val="50000"/>
                      <a:lumOff val="50000"/>
                      <a:alpha val="20000"/>
                    </a:schemeClr>
                  </a:glow>
                </a:effectLst>
              </a:rPr>
              <a:t>Burning sensation</a:t>
            </a:r>
          </a:p>
          <a:p>
            <a:pPr lvl="1">
              <a:lnSpc>
                <a:spcPct val="90000"/>
              </a:lnSpc>
            </a:pPr>
            <a:r>
              <a:rPr lang="en-US" sz="2400" b="1" dirty="0" smtClean="0">
                <a:effectLst>
                  <a:glow rad="38100">
                    <a:schemeClr val="bg1">
                      <a:lumMod val="50000"/>
                      <a:lumOff val="50000"/>
                      <a:alpha val="20000"/>
                    </a:schemeClr>
                  </a:glow>
                </a:effectLst>
              </a:rPr>
              <a:t>mucus </a:t>
            </a:r>
            <a:r>
              <a:rPr lang="en-US" sz="2400" b="1" dirty="0">
                <a:effectLst>
                  <a:glow rad="38100">
                    <a:schemeClr val="bg1">
                      <a:lumMod val="50000"/>
                      <a:lumOff val="50000"/>
                      <a:alpha val="20000"/>
                    </a:schemeClr>
                  </a:glow>
                </a:effectLst>
              </a:rPr>
              <a:t>production</a:t>
            </a:r>
          </a:p>
          <a:p>
            <a:pPr lvl="1">
              <a:lnSpc>
                <a:spcPct val="90000"/>
              </a:lnSpc>
            </a:pPr>
            <a:r>
              <a:rPr lang="en-US" sz="2400" b="1" dirty="0">
                <a:effectLst>
                  <a:glow rad="38100">
                    <a:schemeClr val="bg1">
                      <a:lumMod val="50000"/>
                      <a:lumOff val="50000"/>
                      <a:alpha val="20000"/>
                    </a:schemeClr>
                  </a:glow>
                </a:effectLst>
              </a:rPr>
              <a:t>Upper airway edema</a:t>
            </a:r>
          </a:p>
          <a:p>
            <a:pPr lvl="1">
              <a:lnSpc>
                <a:spcPct val="90000"/>
              </a:lnSpc>
            </a:pPr>
            <a:r>
              <a:rPr lang="en-US" sz="2400" b="1" dirty="0">
                <a:effectLst>
                  <a:glow rad="38100">
                    <a:schemeClr val="bg1">
                      <a:lumMod val="50000"/>
                      <a:lumOff val="50000"/>
                      <a:alpha val="20000"/>
                    </a:schemeClr>
                  </a:glow>
                </a:effectLst>
              </a:rPr>
              <a:t>Dysphonia </a:t>
            </a:r>
            <a:endParaRPr lang="en-US" sz="2400" b="1" dirty="0" smtClean="0">
              <a:effectLst>
                <a:glow rad="38100">
                  <a:schemeClr val="bg1">
                    <a:lumMod val="50000"/>
                    <a:lumOff val="50000"/>
                    <a:alpha val="20000"/>
                  </a:schemeClr>
                </a:glow>
              </a:effectLst>
            </a:endParaRPr>
          </a:p>
          <a:p>
            <a:pPr lvl="1">
              <a:lnSpc>
                <a:spcPct val="90000"/>
              </a:lnSpc>
            </a:pPr>
            <a:r>
              <a:rPr lang="en-US" sz="2400" b="1" dirty="0" smtClean="0">
                <a:effectLst>
                  <a:glow rad="38100">
                    <a:schemeClr val="bg1">
                      <a:lumMod val="50000"/>
                      <a:lumOff val="50000"/>
                      <a:alpha val="20000"/>
                    </a:schemeClr>
                  </a:glow>
                </a:effectLst>
              </a:rPr>
              <a:t>Stridor</a:t>
            </a:r>
            <a:endParaRPr lang="en-US" sz="2400" b="1" dirty="0">
              <a:effectLst>
                <a:glow rad="38100">
                  <a:schemeClr val="bg1">
                    <a:lumMod val="50000"/>
                    <a:lumOff val="50000"/>
                    <a:alpha val="20000"/>
                  </a:schemeClr>
                </a:glow>
              </a:effectLst>
            </a:endParaRPr>
          </a:p>
          <a:p>
            <a:pPr lvl="1">
              <a:lnSpc>
                <a:spcPct val="90000"/>
              </a:lnSpc>
            </a:pPr>
            <a:r>
              <a:rPr lang="en-US" sz="2400" b="1" dirty="0">
                <a:effectLst>
                  <a:glow rad="38100">
                    <a:schemeClr val="bg1">
                      <a:lumMod val="50000"/>
                      <a:lumOff val="50000"/>
                      <a:alpha val="20000"/>
                    </a:schemeClr>
                  </a:glow>
                </a:effectLst>
              </a:rPr>
              <a:t>Laryngospasm</a:t>
            </a:r>
          </a:p>
          <a:p>
            <a:pPr lvl="1">
              <a:lnSpc>
                <a:spcPct val="90000"/>
              </a:lnSpc>
            </a:pPr>
            <a:r>
              <a:rPr lang="en-US" sz="2400" b="1" dirty="0" err="1" smtClean="0">
                <a:effectLst>
                  <a:glow rad="38100">
                    <a:schemeClr val="bg1">
                      <a:lumMod val="50000"/>
                      <a:lumOff val="50000"/>
                      <a:alpha val="20000"/>
                    </a:schemeClr>
                  </a:glow>
                </a:effectLst>
              </a:rPr>
              <a:t>Aphonia</a:t>
            </a:r>
            <a:endParaRPr lang="en-US" sz="2400" b="1" dirty="0">
              <a:effectLst>
                <a:glow rad="38100">
                  <a:schemeClr val="bg1">
                    <a:lumMod val="50000"/>
                    <a:lumOff val="50000"/>
                    <a:alpha val="20000"/>
                  </a:schemeClr>
                </a:glow>
              </a:effectLst>
            </a:endParaRPr>
          </a:p>
          <a:p>
            <a:pPr lvl="1">
              <a:lnSpc>
                <a:spcPct val="90000"/>
              </a:lnSpc>
              <a:buNone/>
            </a:pPr>
            <a:endParaRPr lang="en-US" sz="2000" dirty="0"/>
          </a:p>
          <a:p>
            <a:endParaRPr lang="en-US" dirty="0"/>
          </a:p>
        </p:txBody>
      </p:sp>
      <p:sp>
        <p:nvSpPr>
          <p:cNvPr id="6" name="Content Placeholder 5"/>
          <p:cNvSpPr>
            <a:spLocks noGrp="1"/>
          </p:cNvSpPr>
          <p:nvPr>
            <p:ph sz="half" idx="2"/>
          </p:nvPr>
        </p:nvSpPr>
        <p:spPr>
          <a:xfrm>
            <a:off x="6170611" y="1744395"/>
            <a:ext cx="4876800" cy="4768948"/>
          </a:xfrm>
        </p:spPr>
        <p:txBody>
          <a:bodyPr>
            <a:normAutofit/>
          </a:bodyPr>
          <a:lstStyle/>
          <a:p>
            <a:pPr>
              <a:lnSpc>
                <a:spcPct val="90000"/>
              </a:lnSpc>
            </a:pPr>
            <a:r>
              <a:rPr lang="en-US" sz="2400" b="1" dirty="0">
                <a:solidFill>
                  <a:srgbClr val="FFFF00"/>
                </a:solidFill>
                <a:effectLst>
                  <a:glow rad="38100">
                    <a:schemeClr val="bg1">
                      <a:lumMod val="50000"/>
                      <a:lumOff val="50000"/>
                      <a:alpha val="20000"/>
                    </a:schemeClr>
                  </a:glow>
                </a:effectLst>
              </a:rPr>
              <a:t>Highly, intermediately, &amp; slightly water soluble</a:t>
            </a:r>
          </a:p>
          <a:p>
            <a:pPr lvl="1">
              <a:lnSpc>
                <a:spcPct val="90000"/>
              </a:lnSpc>
            </a:pPr>
            <a:r>
              <a:rPr lang="en-US" sz="2400" b="1" dirty="0">
                <a:effectLst>
                  <a:glow rad="38100">
                    <a:schemeClr val="bg1">
                      <a:lumMod val="50000"/>
                      <a:lumOff val="50000"/>
                      <a:alpha val="20000"/>
                    </a:schemeClr>
                  </a:glow>
                </a:effectLst>
              </a:rPr>
              <a:t>Tachypnea</a:t>
            </a:r>
          </a:p>
          <a:p>
            <a:pPr lvl="1">
              <a:lnSpc>
                <a:spcPct val="90000"/>
              </a:lnSpc>
            </a:pPr>
            <a:r>
              <a:rPr lang="en-US" sz="2400" b="1" dirty="0" smtClean="0">
                <a:effectLst>
                  <a:glow rad="38100">
                    <a:schemeClr val="bg1">
                      <a:lumMod val="50000"/>
                      <a:lumOff val="50000"/>
                      <a:alpha val="20000"/>
                    </a:schemeClr>
                  </a:glow>
                </a:effectLst>
              </a:rPr>
              <a:t>Late </a:t>
            </a:r>
            <a:r>
              <a:rPr lang="en-US" sz="2400" b="1" dirty="0" err="1">
                <a:effectLst>
                  <a:glow rad="38100">
                    <a:schemeClr val="bg1">
                      <a:lumMod val="50000"/>
                      <a:lumOff val="50000"/>
                      <a:alpha val="20000"/>
                    </a:schemeClr>
                  </a:glow>
                </a:effectLst>
              </a:rPr>
              <a:t>bradypnea</a:t>
            </a:r>
            <a:endParaRPr lang="en-US" sz="2400" b="1" dirty="0">
              <a:effectLst>
                <a:glow rad="38100">
                  <a:schemeClr val="bg1">
                    <a:lumMod val="50000"/>
                    <a:lumOff val="50000"/>
                    <a:alpha val="20000"/>
                  </a:schemeClr>
                </a:glow>
              </a:effectLst>
            </a:endParaRPr>
          </a:p>
          <a:p>
            <a:pPr lvl="1">
              <a:lnSpc>
                <a:spcPct val="90000"/>
              </a:lnSpc>
            </a:pPr>
            <a:r>
              <a:rPr lang="en-US" sz="2400" b="1" dirty="0">
                <a:effectLst>
                  <a:glow rad="38100">
                    <a:schemeClr val="bg1">
                      <a:lumMod val="50000"/>
                      <a:lumOff val="50000"/>
                      <a:alpha val="20000"/>
                    </a:schemeClr>
                  </a:glow>
                </a:effectLst>
              </a:rPr>
              <a:t>D</a:t>
            </a:r>
            <a:r>
              <a:rPr lang="en-US" sz="2400" b="1" dirty="0" smtClean="0">
                <a:effectLst>
                  <a:glow rad="38100">
                    <a:schemeClr val="bg1">
                      <a:lumMod val="50000"/>
                      <a:lumOff val="50000"/>
                      <a:alpha val="20000"/>
                    </a:schemeClr>
                  </a:glow>
                </a:effectLst>
              </a:rPr>
              <a:t>elayed </a:t>
            </a:r>
            <a:r>
              <a:rPr lang="en-US" sz="2400" b="1" dirty="0">
                <a:effectLst>
                  <a:glow rad="38100">
                    <a:schemeClr val="bg1">
                      <a:lumMod val="50000"/>
                      <a:lumOff val="50000"/>
                      <a:alpha val="20000"/>
                    </a:schemeClr>
                  </a:glow>
                </a:effectLst>
              </a:rPr>
              <a:t>respiratory arrest</a:t>
            </a:r>
          </a:p>
          <a:p>
            <a:r>
              <a:rPr lang="en-US" sz="2400" b="1" dirty="0" smtClean="0">
                <a:solidFill>
                  <a:srgbClr val="FFFF00"/>
                </a:solidFill>
                <a:effectLst>
                  <a:glow rad="38100">
                    <a:schemeClr val="bg1">
                      <a:lumMod val="50000"/>
                      <a:lumOff val="50000"/>
                      <a:alpha val="20000"/>
                    </a:schemeClr>
                  </a:glow>
                </a:effectLst>
              </a:rPr>
              <a:t>Slightly </a:t>
            </a:r>
            <a:r>
              <a:rPr lang="en-US" sz="2400" b="1" dirty="0">
                <a:solidFill>
                  <a:srgbClr val="FFFF00"/>
                </a:solidFill>
                <a:effectLst>
                  <a:glow rad="38100">
                    <a:schemeClr val="bg1">
                      <a:lumMod val="50000"/>
                      <a:lumOff val="50000"/>
                      <a:alpha val="20000"/>
                    </a:schemeClr>
                  </a:glow>
                </a:effectLst>
              </a:rPr>
              <a:t>water-soluble</a:t>
            </a:r>
          </a:p>
          <a:p>
            <a:pPr lvl="1"/>
            <a:r>
              <a:rPr lang="en-US" sz="2400" b="1" dirty="0" smtClean="0">
                <a:effectLst>
                  <a:glow rad="38100">
                    <a:schemeClr val="bg1">
                      <a:lumMod val="50000"/>
                      <a:lumOff val="50000"/>
                      <a:alpha val="20000"/>
                    </a:schemeClr>
                  </a:glow>
                </a:effectLst>
              </a:rPr>
              <a:t>Wheezing &amp; bronchospasm</a:t>
            </a:r>
            <a:endParaRPr lang="en-US" sz="2400" b="1" dirty="0">
              <a:effectLst>
                <a:glow rad="38100">
                  <a:schemeClr val="bg1">
                    <a:lumMod val="50000"/>
                    <a:lumOff val="50000"/>
                    <a:alpha val="20000"/>
                  </a:schemeClr>
                </a:glow>
              </a:effectLst>
            </a:endParaRPr>
          </a:p>
          <a:p>
            <a:pPr lvl="1"/>
            <a:r>
              <a:rPr lang="en-US" sz="2400" b="1" dirty="0">
                <a:effectLst>
                  <a:glow rad="38100">
                    <a:schemeClr val="bg1">
                      <a:lumMod val="50000"/>
                      <a:lumOff val="50000"/>
                      <a:alpha val="20000"/>
                    </a:schemeClr>
                  </a:glow>
                </a:effectLst>
              </a:rPr>
              <a:t>R</a:t>
            </a:r>
            <a:r>
              <a:rPr lang="en-US" sz="2400" b="1" dirty="0" smtClean="0">
                <a:effectLst>
                  <a:glow rad="38100">
                    <a:schemeClr val="bg1">
                      <a:lumMod val="50000"/>
                      <a:lumOff val="50000"/>
                      <a:alpha val="20000"/>
                    </a:schemeClr>
                  </a:glow>
                </a:effectLst>
              </a:rPr>
              <a:t>ales</a:t>
            </a:r>
            <a:endParaRPr lang="en-US" sz="2400" b="1" dirty="0">
              <a:effectLst>
                <a:glow rad="38100">
                  <a:schemeClr val="bg1">
                    <a:lumMod val="50000"/>
                    <a:lumOff val="50000"/>
                    <a:alpha val="20000"/>
                  </a:schemeClr>
                </a:glow>
              </a:effectLst>
            </a:endParaRPr>
          </a:p>
          <a:p>
            <a:pPr lvl="1"/>
            <a:r>
              <a:rPr lang="en-US" sz="2400" b="1" dirty="0" smtClean="0">
                <a:effectLst>
                  <a:glow rad="38100">
                    <a:schemeClr val="bg1">
                      <a:lumMod val="50000"/>
                      <a:lumOff val="50000"/>
                      <a:alpha val="20000"/>
                    </a:schemeClr>
                  </a:glow>
                </a:effectLst>
              </a:rPr>
              <a:t>ALI</a:t>
            </a:r>
            <a:endParaRPr lang="en-US" sz="2400" b="1" dirty="0">
              <a:effectLst>
                <a:glow rad="38100">
                  <a:schemeClr val="bg1">
                    <a:lumMod val="50000"/>
                    <a:lumOff val="50000"/>
                    <a:alpha val="20000"/>
                  </a:schemeClr>
                </a:glow>
              </a:effectLst>
            </a:endParaRPr>
          </a:p>
          <a:p>
            <a:endParaRPr lang="en-US" dirty="0"/>
          </a:p>
        </p:txBody>
      </p:sp>
    </p:spTree>
    <p:extLst>
      <p:ext uri="{BB962C8B-B14F-4D97-AF65-F5344CB8AC3E}">
        <p14:creationId xmlns:p14="http://schemas.microsoft.com/office/powerpoint/2010/main" val="423034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72086"/>
          </a:xfrm>
        </p:spPr>
        <p:txBody>
          <a:bodyPr>
            <a:normAutofit fontScale="90000"/>
          </a:bodyPr>
          <a:lstStyle/>
          <a:p>
            <a:r>
              <a:rPr lang="en-US" dirty="0" smtClean="0"/>
              <a:t>Irritant gases: skin and mucous membranes</a:t>
            </a:r>
            <a:endParaRPr lang="en-US" dirty="0"/>
          </a:p>
        </p:txBody>
      </p:sp>
      <p:sp>
        <p:nvSpPr>
          <p:cNvPr id="5" name="Content Placeholder 4"/>
          <p:cNvSpPr>
            <a:spLocks noGrp="1"/>
          </p:cNvSpPr>
          <p:nvPr>
            <p:ph idx="1"/>
          </p:nvPr>
        </p:nvSpPr>
        <p:spPr>
          <a:xfrm>
            <a:off x="745588" y="1547447"/>
            <a:ext cx="10301823" cy="4909624"/>
          </a:xfrm>
        </p:spPr>
        <p:txBody>
          <a:bodyPr>
            <a:normAutofit/>
          </a:bodyPr>
          <a:lstStyle/>
          <a:p>
            <a:pPr>
              <a:lnSpc>
                <a:spcPct val="90000"/>
              </a:lnSpc>
            </a:pPr>
            <a:r>
              <a:rPr lang="en-US" sz="2400" b="1" dirty="0">
                <a:solidFill>
                  <a:srgbClr val="FFFF00"/>
                </a:solidFill>
              </a:rPr>
              <a:t>Highly water-soluble irritant gases</a:t>
            </a:r>
          </a:p>
          <a:p>
            <a:pPr lvl="1">
              <a:lnSpc>
                <a:spcPct val="90000"/>
              </a:lnSpc>
            </a:pPr>
            <a:r>
              <a:rPr lang="en-US" sz="2400" b="1" dirty="0"/>
              <a:t>Rhinorrhea </a:t>
            </a:r>
            <a:endParaRPr lang="en-US" sz="2400" b="1" dirty="0" smtClean="0"/>
          </a:p>
          <a:p>
            <a:pPr lvl="1">
              <a:lnSpc>
                <a:spcPct val="90000"/>
              </a:lnSpc>
            </a:pPr>
            <a:r>
              <a:rPr lang="en-US" sz="2400" b="1" dirty="0" smtClean="0"/>
              <a:t>Lacrimation </a:t>
            </a:r>
          </a:p>
          <a:p>
            <a:pPr lvl="1">
              <a:lnSpc>
                <a:spcPct val="90000"/>
              </a:lnSpc>
            </a:pPr>
            <a:r>
              <a:rPr lang="en-US" sz="2400" b="1" dirty="0" smtClean="0"/>
              <a:t>Conjunctival injection </a:t>
            </a:r>
            <a:endParaRPr lang="en-US" sz="2400" b="1" dirty="0"/>
          </a:p>
          <a:p>
            <a:pPr lvl="1">
              <a:lnSpc>
                <a:spcPct val="90000"/>
              </a:lnSpc>
            </a:pPr>
            <a:r>
              <a:rPr lang="en-US" sz="2400" b="1" dirty="0"/>
              <a:t>Burning eye pain</a:t>
            </a:r>
          </a:p>
          <a:p>
            <a:pPr>
              <a:lnSpc>
                <a:spcPct val="90000"/>
              </a:lnSpc>
            </a:pPr>
            <a:r>
              <a:rPr lang="en-US" sz="2400" b="1" dirty="0" smtClean="0"/>
              <a:t>Sympathetic effects</a:t>
            </a:r>
            <a:endParaRPr lang="en-US" sz="2400" b="1" dirty="0"/>
          </a:p>
          <a:p>
            <a:pPr lvl="1">
              <a:lnSpc>
                <a:spcPct val="90000"/>
              </a:lnSpc>
            </a:pPr>
            <a:r>
              <a:rPr lang="en-US" sz="2400" b="1" dirty="0"/>
              <a:t>Cool</a:t>
            </a:r>
          </a:p>
          <a:p>
            <a:pPr lvl="1">
              <a:lnSpc>
                <a:spcPct val="90000"/>
              </a:lnSpc>
            </a:pPr>
            <a:r>
              <a:rPr lang="en-US" sz="2400" b="1" dirty="0"/>
              <a:t>Pale</a:t>
            </a:r>
          </a:p>
          <a:p>
            <a:pPr lvl="1">
              <a:lnSpc>
                <a:spcPct val="90000"/>
              </a:lnSpc>
            </a:pPr>
            <a:r>
              <a:rPr lang="en-US" sz="2400" b="1" dirty="0" smtClean="0"/>
              <a:t>diaphoretic</a:t>
            </a:r>
            <a:endParaRPr lang="en-US" sz="2400" b="1" dirty="0"/>
          </a:p>
          <a:p>
            <a:pPr>
              <a:lnSpc>
                <a:spcPct val="90000"/>
              </a:lnSpc>
            </a:pPr>
            <a:r>
              <a:rPr lang="en-US" sz="2400" b="1" dirty="0"/>
              <a:t>Cyanosis</a:t>
            </a:r>
          </a:p>
          <a:p>
            <a:endParaRPr lang="en-US" dirty="0"/>
          </a:p>
        </p:txBody>
      </p:sp>
      <p:pic>
        <p:nvPicPr>
          <p:cNvPr id="6" name="Picture 5"/>
          <p:cNvPicPr>
            <a:picLocks noChangeAspect="1"/>
          </p:cNvPicPr>
          <p:nvPr/>
        </p:nvPicPr>
        <p:blipFill>
          <a:blip r:embed="rId3"/>
          <a:stretch>
            <a:fillRect/>
          </a:stretch>
        </p:blipFill>
        <p:spPr>
          <a:xfrm>
            <a:off x="6917444" y="1464941"/>
            <a:ext cx="2543175" cy="1704975"/>
          </a:xfrm>
          <a:prstGeom prst="rect">
            <a:avLst/>
          </a:prstGeom>
        </p:spPr>
      </p:pic>
      <p:sp>
        <p:nvSpPr>
          <p:cNvPr id="7" name="TextBox 6"/>
          <p:cNvSpPr txBox="1"/>
          <p:nvPr/>
        </p:nvSpPr>
        <p:spPr>
          <a:xfrm>
            <a:off x="6928435" y="3169916"/>
            <a:ext cx="2532184" cy="276999"/>
          </a:xfrm>
          <a:prstGeom prst="rect">
            <a:avLst/>
          </a:prstGeom>
          <a:noFill/>
        </p:spPr>
        <p:txBody>
          <a:bodyPr wrap="square" rtlCol="0">
            <a:spAutoFit/>
          </a:bodyPr>
          <a:lstStyle/>
          <a:p>
            <a:pPr algn="ctr"/>
            <a:r>
              <a:rPr lang="en-US" sz="1200" dirty="0" smtClean="0"/>
              <a:t>www.alpfmedical.info</a:t>
            </a:r>
            <a:endParaRPr lang="en-US" sz="1200" dirty="0"/>
          </a:p>
        </p:txBody>
      </p:sp>
      <p:pic>
        <p:nvPicPr>
          <p:cNvPr id="8" name="Picture 7"/>
          <p:cNvPicPr>
            <a:picLocks noChangeAspect="1"/>
          </p:cNvPicPr>
          <p:nvPr/>
        </p:nvPicPr>
        <p:blipFill>
          <a:blip r:embed="rId4"/>
          <a:stretch>
            <a:fillRect/>
          </a:stretch>
        </p:blipFill>
        <p:spPr>
          <a:xfrm>
            <a:off x="6139007" y="3812676"/>
            <a:ext cx="4100047" cy="2489982"/>
          </a:xfrm>
          <a:prstGeom prst="rect">
            <a:avLst/>
          </a:prstGeom>
        </p:spPr>
      </p:pic>
      <p:sp>
        <p:nvSpPr>
          <p:cNvPr id="9" name="TextBox 8"/>
          <p:cNvSpPr txBox="1"/>
          <p:nvPr/>
        </p:nvSpPr>
        <p:spPr>
          <a:xfrm>
            <a:off x="6226587" y="6302658"/>
            <a:ext cx="3924886" cy="276999"/>
          </a:xfrm>
          <a:prstGeom prst="rect">
            <a:avLst/>
          </a:prstGeom>
          <a:noFill/>
        </p:spPr>
        <p:txBody>
          <a:bodyPr wrap="square" rtlCol="0">
            <a:spAutoFit/>
          </a:bodyPr>
          <a:lstStyle/>
          <a:p>
            <a:pPr algn="ctr"/>
            <a:r>
              <a:rPr lang="en-US" sz="1200" dirty="0"/>
              <a:t>r</a:t>
            </a:r>
            <a:r>
              <a:rPr lang="en-US" sz="1200" dirty="0" smtClean="0"/>
              <a:t>eference.Medscape.com</a:t>
            </a:r>
            <a:endParaRPr lang="en-US" sz="1200" dirty="0"/>
          </a:p>
        </p:txBody>
      </p:sp>
    </p:spTree>
    <p:extLst>
      <p:ext uri="{BB962C8B-B14F-4D97-AF65-F5344CB8AC3E}">
        <p14:creationId xmlns:p14="http://schemas.microsoft.com/office/powerpoint/2010/main" val="32608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586154"/>
          </a:xfrm>
        </p:spPr>
        <p:txBody>
          <a:bodyPr/>
          <a:lstStyle/>
          <a:p>
            <a:r>
              <a:rPr lang="en-US" dirty="0" smtClean="0"/>
              <a:t>Irritant Gas: cardiovascular effects</a:t>
            </a:r>
            <a:endParaRPr lang="en-US" dirty="0"/>
          </a:p>
        </p:txBody>
      </p:sp>
      <p:sp>
        <p:nvSpPr>
          <p:cNvPr id="6" name="Content Placeholder 5"/>
          <p:cNvSpPr>
            <a:spLocks noGrp="1"/>
          </p:cNvSpPr>
          <p:nvPr>
            <p:ph idx="1"/>
          </p:nvPr>
        </p:nvSpPr>
        <p:spPr>
          <a:xfrm>
            <a:off x="1141413" y="1631853"/>
            <a:ext cx="9905998" cy="4159348"/>
          </a:xfrm>
        </p:spPr>
        <p:txBody>
          <a:bodyPr>
            <a:normAutofit fontScale="92500" lnSpcReduction="10000"/>
          </a:bodyPr>
          <a:lstStyle/>
          <a:p>
            <a:r>
              <a:rPr lang="en-US" sz="3100" b="1" dirty="0" smtClean="0">
                <a:effectLst>
                  <a:glow rad="38100">
                    <a:schemeClr val="bg1">
                      <a:lumMod val="50000"/>
                      <a:lumOff val="50000"/>
                      <a:alpha val="20000"/>
                    </a:schemeClr>
                  </a:glow>
                </a:effectLst>
              </a:rPr>
              <a:t>Cause: </a:t>
            </a:r>
            <a:r>
              <a:rPr lang="en-US" sz="3100" b="1" dirty="0" smtClean="0">
                <a:solidFill>
                  <a:srgbClr val="FFFF00"/>
                </a:solidFill>
                <a:effectLst>
                  <a:glow rad="38100">
                    <a:schemeClr val="bg1">
                      <a:lumMod val="50000"/>
                      <a:lumOff val="50000"/>
                      <a:alpha val="20000"/>
                    </a:schemeClr>
                  </a:glow>
                </a:effectLst>
              </a:rPr>
              <a:t>hypoxemia</a:t>
            </a:r>
            <a:endParaRPr lang="en-US" sz="3100" b="1" dirty="0">
              <a:solidFill>
                <a:srgbClr val="FFFF00"/>
              </a:solidFill>
              <a:effectLst>
                <a:glow rad="38100">
                  <a:schemeClr val="bg1">
                    <a:lumMod val="50000"/>
                    <a:lumOff val="50000"/>
                    <a:alpha val="20000"/>
                  </a:schemeClr>
                </a:glow>
              </a:effectLst>
            </a:endParaRPr>
          </a:p>
          <a:p>
            <a:pPr lvl="1"/>
            <a:r>
              <a:rPr lang="en-US" sz="3100" b="1" dirty="0">
                <a:effectLst>
                  <a:glow rad="38100">
                    <a:schemeClr val="bg1">
                      <a:lumMod val="50000"/>
                      <a:lumOff val="50000"/>
                      <a:alpha val="20000"/>
                    </a:schemeClr>
                  </a:glow>
                </a:effectLst>
              </a:rPr>
              <a:t>Tachycardia </a:t>
            </a:r>
          </a:p>
          <a:p>
            <a:pPr lvl="1"/>
            <a:r>
              <a:rPr lang="en-US" sz="3100" b="1" dirty="0" err="1">
                <a:effectLst>
                  <a:glow rad="38100">
                    <a:schemeClr val="bg1">
                      <a:lumMod val="50000"/>
                      <a:lumOff val="50000"/>
                      <a:alpha val="20000"/>
                    </a:schemeClr>
                  </a:glow>
                </a:effectLst>
              </a:rPr>
              <a:t>Tachydysrhythmias</a:t>
            </a:r>
            <a:endParaRPr lang="en-US" sz="3100" b="1" dirty="0">
              <a:effectLst>
                <a:glow rad="38100">
                  <a:schemeClr val="bg1">
                    <a:lumMod val="50000"/>
                    <a:lumOff val="50000"/>
                    <a:alpha val="20000"/>
                  </a:schemeClr>
                </a:glow>
              </a:effectLst>
            </a:endParaRPr>
          </a:p>
          <a:p>
            <a:pPr lvl="1"/>
            <a:r>
              <a:rPr lang="en-US" sz="3100" b="1" dirty="0">
                <a:effectLst>
                  <a:glow rad="38100">
                    <a:schemeClr val="bg1">
                      <a:lumMod val="50000"/>
                      <a:lumOff val="50000"/>
                      <a:alpha val="20000"/>
                    </a:schemeClr>
                  </a:glow>
                </a:effectLst>
              </a:rPr>
              <a:t>Myocardial ischemia</a:t>
            </a:r>
          </a:p>
          <a:p>
            <a:pPr lvl="2"/>
            <a:r>
              <a:rPr lang="en-US" sz="3100" b="1" dirty="0" smtClean="0">
                <a:effectLst>
                  <a:glow rad="38100">
                    <a:schemeClr val="bg1">
                      <a:lumMod val="50000"/>
                      <a:lumOff val="50000"/>
                      <a:alpha val="20000"/>
                    </a:schemeClr>
                  </a:glow>
                </a:effectLst>
              </a:rPr>
              <a:t>chest pain</a:t>
            </a:r>
          </a:p>
          <a:p>
            <a:pPr lvl="2"/>
            <a:r>
              <a:rPr lang="en-US" sz="3100" b="1" dirty="0" smtClean="0">
                <a:effectLst>
                  <a:glow rad="38100">
                    <a:schemeClr val="bg1">
                      <a:lumMod val="50000"/>
                      <a:lumOff val="50000"/>
                      <a:alpha val="20000"/>
                    </a:schemeClr>
                  </a:glow>
                </a:effectLst>
              </a:rPr>
              <a:t>Myocardial infarction</a:t>
            </a:r>
          </a:p>
          <a:p>
            <a:pPr lvl="2"/>
            <a:r>
              <a:rPr lang="en-US" sz="3100" b="1" dirty="0" smtClean="0">
                <a:effectLst>
                  <a:glow rad="38100">
                    <a:schemeClr val="bg1">
                      <a:lumMod val="50000"/>
                      <a:lumOff val="50000"/>
                      <a:alpha val="20000"/>
                    </a:schemeClr>
                  </a:glow>
                </a:effectLst>
              </a:rPr>
              <a:t>Cardiac </a:t>
            </a:r>
            <a:r>
              <a:rPr lang="en-US" sz="3100" b="1" dirty="0">
                <a:effectLst>
                  <a:glow rad="38100">
                    <a:schemeClr val="bg1">
                      <a:lumMod val="50000"/>
                      <a:lumOff val="50000"/>
                      <a:alpha val="20000"/>
                    </a:schemeClr>
                  </a:glow>
                </a:effectLst>
              </a:rPr>
              <a:t>arrest</a:t>
            </a:r>
          </a:p>
          <a:p>
            <a:endParaRPr lang="en-US" dirty="0"/>
          </a:p>
        </p:txBody>
      </p:sp>
      <p:pic>
        <p:nvPicPr>
          <p:cNvPr id="7" name="Picture 6"/>
          <p:cNvPicPr>
            <a:picLocks noChangeAspect="1"/>
          </p:cNvPicPr>
          <p:nvPr/>
        </p:nvPicPr>
        <p:blipFill>
          <a:blip r:embed="rId3"/>
          <a:stretch>
            <a:fillRect/>
          </a:stretch>
        </p:blipFill>
        <p:spPr>
          <a:xfrm>
            <a:off x="7244862" y="1631853"/>
            <a:ext cx="4017572" cy="4262511"/>
          </a:xfrm>
          <a:prstGeom prst="rect">
            <a:avLst/>
          </a:prstGeom>
        </p:spPr>
      </p:pic>
    </p:spTree>
    <p:extLst>
      <p:ext uri="{BB962C8B-B14F-4D97-AF65-F5344CB8AC3E}">
        <p14:creationId xmlns:p14="http://schemas.microsoft.com/office/powerpoint/2010/main" val="2034215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327</TotalTime>
  <Words>2209</Words>
  <Application>Microsoft Office PowerPoint</Application>
  <PresentationFormat>Widescreen</PresentationFormat>
  <Paragraphs>432</Paragraphs>
  <Slides>63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Century Gothic</vt:lpstr>
      <vt:lpstr>Tahoma</vt:lpstr>
      <vt:lpstr>Wingdings</vt:lpstr>
      <vt:lpstr>Mesh</vt:lpstr>
      <vt:lpstr>Irritant GAses</vt:lpstr>
      <vt:lpstr>PowerPoint Presentation</vt:lpstr>
      <vt:lpstr>Irritant Gases: general effects</vt:lpstr>
      <vt:lpstr>PowerPoint Presentation</vt:lpstr>
      <vt:lpstr>Irritant Gas Chemoterrorism</vt:lpstr>
      <vt:lpstr>Nitrogen Dioxide</vt:lpstr>
      <vt:lpstr>Irritant Gases: Respiratory signs &amp; symptoms</vt:lpstr>
      <vt:lpstr>Irritant gases: skin and mucous membranes</vt:lpstr>
      <vt:lpstr>Irritant Gas: cardiovascular effects</vt:lpstr>
      <vt:lpstr>Irritant gases: Neurological effects</vt:lpstr>
      <vt:lpstr>Irritant gas: GI symptoms</vt:lpstr>
      <vt:lpstr>Quiz</vt:lpstr>
      <vt:lpstr>Quiz</vt:lpstr>
      <vt:lpstr>Quiz</vt:lpstr>
      <vt:lpstr>Quiz</vt:lpstr>
      <vt:lpstr>Irritant gas: management - Decontamination</vt:lpstr>
      <vt:lpstr>Decontamination: eye</vt:lpstr>
      <vt:lpstr>PowerPoint Presentation</vt:lpstr>
      <vt:lpstr>Irritant gas: Acute resuscitation - airway</vt:lpstr>
      <vt:lpstr>Irritant gas: Acute resuscitation - Breathing</vt:lpstr>
      <vt:lpstr>Irritant gas: Acute resuscitation - Cardiovascular</vt:lpstr>
      <vt:lpstr>Irritant gas: disposition</vt:lpstr>
      <vt:lpstr>Quiz</vt:lpstr>
      <vt:lpstr>Quiz</vt:lpstr>
      <vt:lpstr>Mystery case 1</vt:lpstr>
      <vt:lpstr>Decontamination?</vt:lpstr>
      <vt:lpstr>exam</vt:lpstr>
      <vt:lpstr>Quiz: Given exam findings, what is the water solubility of this agent?</vt:lpstr>
      <vt:lpstr>Quiz: Given exam findings, what is the water solubility of this agent?</vt:lpstr>
      <vt:lpstr>Anhydrous ammonia</vt:lpstr>
      <vt:lpstr>Ammonia: Toxicity </vt:lpstr>
      <vt:lpstr>Ammonia: safety &amp; regulation</vt:lpstr>
      <vt:lpstr>Prevention</vt:lpstr>
      <vt:lpstr>Disposition</vt:lpstr>
      <vt:lpstr>Mystery case 2</vt:lpstr>
      <vt:lpstr>Decon</vt:lpstr>
      <vt:lpstr>Exam</vt:lpstr>
      <vt:lpstr>Quiz: Given exam findings, what is the water solubility of this agent?</vt:lpstr>
      <vt:lpstr>Quiz: Given exam findings, what is the water solubility of this agent?</vt:lpstr>
      <vt:lpstr>Chlorine gas</vt:lpstr>
      <vt:lpstr>PowerPoint Presentation</vt:lpstr>
      <vt:lpstr>Chlorine: Who is at risk?</vt:lpstr>
      <vt:lpstr>Injury pattern</vt:lpstr>
      <vt:lpstr>Chlorine gas: Safety &amp; regulation</vt:lpstr>
      <vt:lpstr>Disposition</vt:lpstr>
      <vt:lpstr>Mystery case 3</vt:lpstr>
      <vt:lpstr>Patient history</vt:lpstr>
      <vt:lpstr>DEcon</vt:lpstr>
      <vt:lpstr>Disposition</vt:lpstr>
      <vt:lpstr>Quiz: Given exam findings, what is the water solubility of this agent?</vt:lpstr>
      <vt:lpstr>Quiz: Given exam findings, what is the water solubility of this agent?</vt:lpstr>
      <vt:lpstr>Pathophysiology: phosgene exposure</vt:lpstr>
      <vt:lpstr>Patients at risk</vt:lpstr>
      <vt:lpstr>Phosgene effects</vt:lpstr>
      <vt:lpstr>Phosgene: safety &amp; regulation</vt:lpstr>
      <vt:lpstr>Phosphine</vt:lpstr>
      <vt:lpstr>Phosphine effects</vt:lpstr>
      <vt:lpstr>Phosphine: safety &amp; regulation</vt:lpstr>
      <vt:lpstr>Final Quiz: match the irritant gas with its water solubility</vt:lpstr>
      <vt:lpstr>Final Quiz: match the irritant gas with its water solubility</vt:lpstr>
      <vt:lpstr>Final Quiz: match the irritant gas with its water solubility</vt:lpstr>
      <vt:lpstr>Final Quiz: match the irritant gas with its water solubility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Irritant GAses</dc:title>
  <dc:creator>Beauchamp</dc:creator>
  <cp:lastModifiedBy>Beauchamp</cp:lastModifiedBy>
  <cp:revision>59</cp:revision>
  <dcterms:created xsi:type="dcterms:W3CDTF">2015-08-28T16:08:26Z</dcterms:created>
  <dcterms:modified xsi:type="dcterms:W3CDTF">2015-09-13T05:06:17Z</dcterms:modified>
</cp:coreProperties>
</file>